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panose="020B0604020202020204" charset="0"/>
      <p:regular r:id="rId17"/>
    </p:embeddedFont>
    <p:embeddedFont>
      <p:font typeface="Canva Sans Bold" panose="020B0604020202020204" charset="0"/>
      <p:regular r:id="rId18"/>
    </p:embeddedFont>
    <p:embeddedFont>
      <p:font typeface="Mistrully" panose="020B0604020202020204" charset="0"/>
      <p:regular r:id="rId19"/>
    </p:embeddedFont>
    <p:embeddedFont>
      <p:font typeface="TT Fors" panose="020B0604020202020204" charset="0"/>
      <p:regular r:id="rId20"/>
    </p:embeddedFont>
    <p:embeddedFont>
      <p:font typeface="TT Fors Bold" panose="020B0604020202020204" charset="0"/>
      <p:regular r:id="rId21"/>
    </p:embeddedFont>
    <p:embeddedFont>
      <p:font typeface="TT Norm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1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5060424" y="4078121"/>
            <a:ext cx="7673739" cy="8438164"/>
          </a:xfrm>
          <a:custGeom>
            <a:avLst/>
            <a:gdLst/>
            <a:ahLst/>
            <a:cxnLst/>
            <a:rect l="l" t="t" r="r" b="b"/>
            <a:pathLst>
              <a:path w="7673739" h="8438164">
                <a:moveTo>
                  <a:pt x="0" y="0"/>
                </a:moveTo>
                <a:lnTo>
                  <a:pt x="7673739" y="0"/>
                </a:lnTo>
                <a:lnTo>
                  <a:pt x="7673739" y="8438164"/>
                </a:lnTo>
                <a:lnTo>
                  <a:pt x="0" y="8438164"/>
                </a:lnTo>
                <a:lnTo>
                  <a:pt x="0" y="0"/>
                </a:lnTo>
                <a:close/>
              </a:path>
            </a:pathLst>
          </a:custGeom>
          <a:blipFill>
            <a:blip r:embed="rId2"/>
            <a:stretch>
              <a:fillRect t="-879" b="-3350"/>
            </a:stretch>
          </a:blipFill>
        </p:spPr>
      </p:sp>
      <p:sp>
        <p:nvSpPr>
          <p:cNvPr id="3" name="Freeform 3"/>
          <p:cNvSpPr/>
          <p:nvPr/>
        </p:nvSpPr>
        <p:spPr>
          <a:xfrm>
            <a:off x="14808241" y="531812"/>
            <a:ext cx="2665071" cy="2083601"/>
          </a:xfrm>
          <a:custGeom>
            <a:avLst/>
            <a:gdLst/>
            <a:ahLst/>
            <a:cxnLst/>
            <a:rect l="l" t="t" r="r" b="b"/>
            <a:pathLst>
              <a:path w="2665071" h="2083601">
                <a:moveTo>
                  <a:pt x="0" y="0"/>
                </a:moveTo>
                <a:lnTo>
                  <a:pt x="2665071" y="0"/>
                </a:lnTo>
                <a:lnTo>
                  <a:pt x="2665071" y="2083601"/>
                </a:lnTo>
                <a:lnTo>
                  <a:pt x="0" y="2083601"/>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sp>
      <p:sp>
        <p:nvSpPr>
          <p:cNvPr id="4" name="Freeform 4"/>
          <p:cNvSpPr/>
          <p:nvPr/>
        </p:nvSpPr>
        <p:spPr>
          <a:xfrm rot="2148773">
            <a:off x="-663784" y="4304914"/>
            <a:ext cx="2333220" cy="2216559"/>
          </a:xfrm>
          <a:custGeom>
            <a:avLst/>
            <a:gdLst/>
            <a:ahLst/>
            <a:cxnLst/>
            <a:rect l="l" t="t" r="r" b="b"/>
            <a:pathLst>
              <a:path w="2333220" h="2216559">
                <a:moveTo>
                  <a:pt x="0" y="0"/>
                </a:moveTo>
                <a:lnTo>
                  <a:pt x="2333220" y="0"/>
                </a:lnTo>
                <a:lnTo>
                  <a:pt x="2333220" y="2216559"/>
                </a:lnTo>
                <a:lnTo>
                  <a:pt x="0" y="2216559"/>
                </a:lnTo>
                <a:lnTo>
                  <a:pt x="0" y="0"/>
                </a:lnTo>
                <a:close/>
              </a:path>
            </a:pathLst>
          </a:custGeom>
          <a:blipFill>
            <a:blip r:embed="rId5">
              <a:alphaModFix amt="34000"/>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4429613" y="8531823"/>
            <a:ext cx="3426994" cy="438786"/>
          </a:xfrm>
          <a:prstGeom prst="rect">
            <a:avLst/>
          </a:prstGeom>
        </p:spPr>
        <p:txBody>
          <a:bodyPr lIns="0" tIns="0" rIns="0" bIns="0" rtlCol="0" anchor="t">
            <a:spAutoFit/>
          </a:bodyPr>
          <a:lstStyle/>
          <a:p>
            <a:pPr algn="r">
              <a:lnSpc>
                <a:spcPts val="3639"/>
              </a:lnSpc>
            </a:pPr>
            <a:r>
              <a:rPr lang="en-US" sz="2599" b="1">
                <a:solidFill>
                  <a:srgbClr val="000000"/>
                </a:solidFill>
                <a:latin typeface="TT Fors Bold"/>
                <a:ea typeface="TT Fors Bold"/>
                <a:cs typeface="TT Fors Bold"/>
                <a:sym typeface="TT Fors Bold"/>
              </a:rPr>
              <a:t>SUPERVISED BY</a:t>
            </a:r>
          </a:p>
        </p:txBody>
      </p:sp>
      <p:sp>
        <p:nvSpPr>
          <p:cNvPr id="6" name="TextBox 6"/>
          <p:cNvSpPr txBox="1"/>
          <p:nvPr/>
        </p:nvSpPr>
        <p:spPr>
          <a:xfrm>
            <a:off x="1028700" y="3271051"/>
            <a:ext cx="16825573" cy="807071"/>
          </a:xfrm>
          <a:prstGeom prst="rect">
            <a:avLst/>
          </a:prstGeom>
        </p:spPr>
        <p:txBody>
          <a:bodyPr lIns="0" tIns="0" rIns="0" bIns="0" rtlCol="0" anchor="t">
            <a:spAutoFit/>
          </a:bodyPr>
          <a:lstStyle/>
          <a:p>
            <a:pPr algn="ctr">
              <a:lnSpc>
                <a:spcPts val="6108"/>
              </a:lnSpc>
            </a:pPr>
            <a:r>
              <a:rPr lang="en-US" sz="6108" b="1" spc="-305">
                <a:solidFill>
                  <a:srgbClr val="000000"/>
                </a:solidFill>
                <a:latin typeface="TT Norms Bold"/>
                <a:ea typeface="TT Norms Bold"/>
                <a:cs typeface="TT Norms Bold"/>
                <a:sym typeface="TT Norms Bold"/>
              </a:rPr>
              <a:t>Fake products recognition System</a:t>
            </a:r>
          </a:p>
        </p:txBody>
      </p:sp>
      <p:sp>
        <p:nvSpPr>
          <p:cNvPr id="7" name="TextBox 7"/>
          <p:cNvSpPr txBox="1"/>
          <p:nvPr/>
        </p:nvSpPr>
        <p:spPr>
          <a:xfrm>
            <a:off x="5060424" y="2216951"/>
            <a:ext cx="7822302" cy="930275"/>
          </a:xfrm>
          <a:prstGeom prst="rect">
            <a:avLst/>
          </a:prstGeom>
        </p:spPr>
        <p:txBody>
          <a:bodyPr lIns="0" tIns="0" rIns="0" bIns="0" rtlCol="0" anchor="t">
            <a:spAutoFit/>
          </a:bodyPr>
          <a:lstStyle/>
          <a:p>
            <a:pPr algn="ctr">
              <a:lnSpc>
                <a:spcPts val="6999"/>
              </a:lnSpc>
            </a:pPr>
            <a:r>
              <a:rPr lang="en-US" sz="6999">
                <a:solidFill>
                  <a:srgbClr val="FF5757"/>
                </a:solidFill>
                <a:latin typeface="Mistrully"/>
                <a:ea typeface="Mistrully"/>
                <a:cs typeface="Mistrully"/>
                <a:sym typeface="Mistrully"/>
              </a:rPr>
              <a:t>“FE ELSALEM”</a:t>
            </a:r>
          </a:p>
        </p:txBody>
      </p:sp>
      <p:grpSp>
        <p:nvGrpSpPr>
          <p:cNvPr id="8" name="Group 8"/>
          <p:cNvGrpSpPr/>
          <p:nvPr/>
        </p:nvGrpSpPr>
        <p:grpSpPr>
          <a:xfrm>
            <a:off x="7244742" y="6455226"/>
            <a:ext cx="6101859" cy="3228247"/>
            <a:chOff x="0" y="-47625"/>
            <a:chExt cx="8135812" cy="4304330"/>
          </a:xfrm>
        </p:grpSpPr>
        <p:sp>
          <p:nvSpPr>
            <p:cNvPr id="9" name="TextBox 9"/>
            <p:cNvSpPr txBox="1"/>
            <p:nvPr/>
          </p:nvSpPr>
          <p:spPr>
            <a:xfrm>
              <a:off x="0" y="-47625"/>
              <a:ext cx="4865062" cy="627586"/>
            </a:xfrm>
            <a:prstGeom prst="rect">
              <a:avLst/>
            </a:prstGeom>
          </p:spPr>
          <p:txBody>
            <a:bodyPr lIns="0" tIns="0" rIns="0" bIns="0" rtlCol="0" anchor="t">
              <a:spAutoFit/>
            </a:bodyPr>
            <a:lstStyle/>
            <a:p>
              <a:pPr algn="l">
                <a:lnSpc>
                  <a:spcPts val="4063"/>
                </a:lnSpc>
              </a:pPr>
              <a:r>
                <a:rPr lang="en-US" sz="2902" b="1">
                  <a:solidFill>
                    <a:srgbClr val="000000"/>
                  </a:solidFill>
                  <a:latin typeface="TT Fors Bold"/>
                  <a:ea typeface="TT Fors Bold"/>
                  <a:cs typeface="TT Fors Bold"/>
                  <a:sym typeface="TT Fors Bold"/>
                </a:rPr>
                <a:t>Team Members</a:t>
              </a:r>
            </a:p>
          </p:txBody>
        </p:sp>
        <p:sp>
          <p:nvSpPr>
            <p:cNvPr id="10" name="TextBox 10"/>
            <p:cNvSpPr txBox="1"/>
            <p:nvPr/>
          </p:nvSpPr>
          <p:spPr>
            <a:xfrm>
              <a:off x="0" y="586212"/>
              <a:ext cx="8135812" cy="3670493"/>
            </a:xfrm>
            <a:prstGeom prst="rect">
              <a:avLst/>
            </a:prstGeom>
          </p:spPr>
          <p:txBody>
            <a:bodyPr lIns="0" tIns="0" rIns="0" bIns="0" rtlCol="0" anchor="t">
              <a:spAutoFit/>
            </a:bodyPr>
            <a:lstStyle/>
            <a:p>
              <a:pPr algn="just">
                <a:lnSpc>
                  <a:spcPts val="3575"/>
                </a:lnSpc>
              </a:pPr>
              <a:r>
                <a:rPr lang="en-US" sz="2554" b="1" dirty="0">
                  <a:solidFill>
                    <a:srgbClr val="545454"/>
                  </a:solidFill>
                  <a:latin typeface="TT Fors Bold"/>
                  <a:ea typeface="TT Fors Bold"/>
                  <a:cs typeface="TT Fors Bold"/>
                  <a:sym typeface="TT Fors Bold"/>
                </a:rPr>
                <a:t>Marwan Ehab Hassan</a:t>
              </a:r>
            </a:p>
            <a:p>
              <a:pPr algn="just">
                <a:lnSpc>
                  <a:spcPts val="3575"/>
                </a:lnSpc>
              </a:pPr>
              <a:r>
                <a:rPr lang="en-US" sz="2554" b="1" dirty="0">
                  <a:solidFill>
                    <a:srgbClr val="545454"/>
                  </a:solidFill>
                  <a:latin typeface="TT Fors Bold"/>
                  <a:ea typeface="TT Fors Bold"/>
                  <a:cs typeface="TT Fors Bold"/>
                  <a:sym typeface="TT Fors Bold"/>
                </a:rPr>
                <a:t>Mohamed Ammar</a:t>
              </a:r>
            </a:p>
            <a:p>
              <a:pPr algn="just">
                <a:lnSpc>
                  <a:spcPts val="3575"/>
                </a:lnSpc>
              </a:pPr>
              <a:r>
                <a:rPr lang="en-US" sz="2554" b="1" dirty="0">
                  <a:solidFill>
                    <a:srgbClr val="545454"/>
                  </a:solidFill>
                  <a:latin typeface="TT Fors Bold"/>
                  <a:ea typeface="TT Fors Bold"/>
                  <a:cs typeface="TT Fors Bold"/>
                  <a:sym typeface="TT Fors Bold"/>
                </a:rPr>
                <a:t>Ahmed Mansour</a:t>
              </a:r>
            </a:p>
            <a:p>
              <a:pPr algn="just">
                <a:lnSpc>
                  <a:spcPts val="3575"/>
                </a:lnSpc>
              </a:pPr>
              <a:r>
                <a:rPr lang="en-US" sz="2554" b="1" dirty="0">
                  <a:solidFill>
                    <a:srgbClr val="545454"/>
                  </a:solidFill>
                  <a:latin typeface="TT Fors Bold"/>
                  <a:ea typeface="TT Fors Bold"/>
                  <a:cs typeface="TT Fors Bold"/>
                  <a:sym typeface="TT Fors Bold"/>
                </a:rPr>
                <a:t>Ahmed Mohamed</a:t>
              </a:r>
            </a:p>
            <a:p>
              <a:pPr algn="just">
                <a:lnSpc>
                  <a:spcPts val="3575"/>
                </a:lnSpc>
              </a:pPr>
              <a:r>
                <a:rPr lang="en-US" sz="2554" b="1" dirty="0">
                  <a:solidFill>
                    <a:srgbClr val="545454"/>
                  </a:solidFill>
                  <a:latin typeface="TT Fors Bold"/>
                  <a:ea typeface="TT Fors Bold"/>
                  <a:cs typeface="TT Fors Bold"/>
                  <a:sym typeface="TT Fors Bold"/>
                </a:rPr>
                <a:t>Mohamed </a:t>
              </a:r>
              <a:r>
                <a:rPr lang="en-US" sz="2554" b="1" dirty="0" err="1">
                  <a:solidFill>
                    <a:srgbClr val="545454"/>
                  </a:solidFill>
                  <a:latin typeface="TT Fors Bold"/>
                  <a:ea typeface="TT Fors Bold"/>
                  <a:cs typeface="TT Fors Bold"/>
                  <a:sym typeface="TT Fors Bold"/>
                </a:rPr>
                <a:t>Hamissa</a:t>
              </a:r>
              <a:r>
                <a:rPr lang="en-US" sz="2554" b="1" dirty="0">
                  <a:solidFill>
                    <a:srgbClr val="545454"/>
                  </a:solidFill>
                  <a:latin typeface="TT Fors Bold"/>
                  <a:ea typeface="TT Fors Bold"/>
                  <a:cs typeface="TT Fors Bold"/>
                  <a:sym typeface="TT Fors Bold"/>
                </a:rPr>
                <a:t> </a:t>
              </a:r>
            </a:p>
            <a:p>
              <a:pPr algn="just">
                <a:lnSpc>
                  <a:spcPts val="3575"/>
                </a:lnSpc>
              </a:pPr>
              <a:endParaRPr lang="en-US" sz="2554" b="1" dirty="0">
                <a:solidFill>
                  <a:srgbClr val="545454"/>
                </a:solidFill>
                <a:latin typeface="TT Fors Bold"/>
                <a:ea typeface="TT Fors Bold"/>
                <a:cs typeface="TT Fors Bold"/>
                <a:sym typeface="TT Fors Bold"/>
              </a:endParaRPr>
            </a:p>
          </p:txBody>
        </p:sp>
      </p:grpSp>
      <p:sp>
        <p:nvSpPr>
          <p:cNvPr id="11" name="TextBox 11"/>
          <p:cNvSpPr txBox="1"/>
          <p:nvPr/>
        </p:nvSpPr>
        <p:spPr>
          <a:xfrm>
            <a:off x="15588386" y="9027758"/>
            <a:ext cx="5255675" cy="372745"/>
          </a:xfrm>
          <a:prstGeom prst="rect">
            <a:avLst/>
          </a:prstGeom>
        </p:spPr>
        <p:txBody>
          <a:bodyPr lIns="0" tIns="0" rIns="0" bIns="0" rtlCol="0" anchor="t">
            <a:spAutoFit/>
          </a:bodyPr>
          <a:lstStyle/>
          <a:p>
            <a:pPr algn="just">
              <a:lnSpc>
                <a:spcPts val="3079"/>
              </a:lnSpc>
            </a:pPr>
            <a:r>
              <a:rPr lang="en-US" sz="2199" b="1">
                <a:solidFill>
                  <a:srgbClr val="545454"/>
                </a:solidFill>
                <a:latin typeface="TT Fors Bold"/>
                <a:ea typeface="TT Fors Bold"/>
                <a:cs typeface="TT Fors Bold"/>
                <a:sym typeface="TT Fors Bold"/>
              </a:rPr>
              <a:t>Aya Hesham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8108260" y="874244"/>
            <a:ext cx="2071480" cy="626252"/>
            <a:chOff x="0" y="0"/>
            <a:chExt cx="1344265" cy="406400"/>
          </a:xfrm>
        </p:grpSpPr>
        <p:sp>
          <p:nvSpPr>
            <p:cNvPr id="3" name="Freeform 3"/>
            <p:cNvSpPr/>
            <p:nvPr/>
          </p:nvSpPr>
          <p:spPr>
            <a:xfrm>
              <a:off x="0" y="0"/>
              <a:ext cx="1344265" cy="406400"/>
            </a:xfrm>
            <a:custGeom>
              <a:avLst/>
              <a:gdLst/>
              <a:ahLst/>
              <a:cxnLst/>
              <a:rect l="l" t="t" r="r" b="b"/>
              <a:pathLst>
                <a:path w="1344265" h="406400">
                  <a:moveTo>
                    <a:pt x="1141065" y="0"/>
                  </a:moveTo>
                  <a:cubicBezTo>
                    <a:pt x="1253290" y="0"/>
                    <a:pt x="1344265" y="90976"/>
                    <a:pt x="1344265" y="203200"/>
                  </a:cubicBezTo>
                  <a:cubicBezTo>
                    <a:pt x="1344265" y="315424"/>
                    <a:pt x="1253290" y="406400"/>
                    <a:pt x="1141065" y="406400"/>
                  </a:cubicBezTo>
                  <a:lnTo>
                    <a:pt x="203200" y="406400"/>
                  </a:lnTo>
                  <a:cubicBezTo>
                    <a:pt x="90976" y="406400"/>
                    <a:pt x="0" y="315424"/>
                    <a:pt x="0" y="203200"/>
                  </a:cubicBezTo>
                  <a:cubicBezTo>
                    <a:pt x="0" y="90976"/>
                    <a:pt x="90976" y="0"/>
                    <a:pt x="203200" y="0"/>
                  </a:cubicBezTo>
                  <a:close/>
                </a:path>
              </a:pathLst>
            </a:custGeom>
            <a:solidFill>
              <a:srgbClr val="DF4A4A"/>
            </a:solidFill>
          </p:spPr>
        </p:sp>
        <p:sp>
          <p:nvSpPr>
            <p:cNvPr id="4" name="TextBox 4"/>
            <p:cNvSpPr txBox="1"/>
            <p:nvPr/>
          </p:nvSpPr>
          <p:spPr>
            <a:xfrm>
              <a:off x="0" y="-38100"/>
              <a:ext cx="1344265" cy="444500"/>
            </a:xfrm>
            <a:prstGeom prst="rect">
              <a:avLst/>
            </a:prstGeom>
          </p:spPr>
          <p:txBody>
            <a:bodyPr lIns="50800" tIns="50800" rIns="50800" bIns="50800" rtlCol="0" anchor="ctr"/>
            <a:lstStyle/>
            <a:p>
              <a:pPr algn="ctr">
                <a:lnSpc>
                  <a:spcPts val="2520"/>
                </a:lnSpc>
              </a:pPr>
              <a:r>
                <a:rPr lang="en-US" sz="1800" b="1">
                  <a:solidFill>
                    <a:srgbClr val="FFFFFF"/>
                  </a:solidFill>
                  <a:latin typeface="TT Norms Bold"/>
                  <a:ea typeface="TT Norms Bold"/>
                  <a:cs typeface="TT Norms Bold"/>
                  <a:sym typeface="TT Norms Bold"/>
                </a:rPr>
                <a:t>Part Seven</a:t>
              </a:r>
            </a:p>
          </p:txBody>
        </p:sp>
      </p:grpSp>
      <p:sp>
        <p:nvSpPr>
          <p:cNvPr id="5" name="Freeform 5"/>
          <p:cNvSpPr/>
          <p:nvPr/>
        </p:nvSpPr>
        <p:spPr>
          <a:xfrm>
            <a:off x="11711793" y="4816433"/>
            <a:ext cx="5585026" cy="3247974"/>
          </a:xfrm>
          <a:custGeom>
            <a:avLst/>
            <a:gdLst/>
            <a:ahLst/>
            <a:cxnLst/>
            <a:rect l="l" t="t" r="r" b="b"/>
            <a:pathLst>
              <a:path w="5585026" h="3247974">
                <a:moveTo>
                  <a:pt x="0" y="0"/>
                </a:moveTo>
                <a:lnTo>
                  <a:pt x="5585026" y="0"/>
                </a:lnTo>
                <a:lnTo>
                  <a:pt x="5585026" y="3247974"/>
                </a:lnTo>
                <a:lnTo>
                  <a:pt x="0" y="3247974"/>
                </a:lnTo>
                <a:lnTo>
                  <a:pt x="0" y="0"/>
                </a:lnTo>
                <a:close/>
              </a:path>
            </a:pathLst>
          </a:custGeom>
          <a:blipFill>
            <a:blip r:embed="rId2"/>
            <a:stretch>
              <a:fillRect l="-25392" t="-18565" r="-30366" b="-22046"/>
            </a:stretch>
          </a:blipFill>
        </p:spPr>
      </p:sp>
      <p:sp>
        <p:nvSpPr>
          <p:cNvPr id="6" name="TextBox 6"/>
          <p:cNvSpPr txBox="1"/>
          <p:nvPr/>
        </p:nvSpPr>
        <p:spPr>
          <a:xfrm>
            <a:off x="3076935" y="2379940"/>
            <a:ext cx="12134130" cy="1026793"/>
          </a:xfrm>
          <a:prstGeom prst="rect">
            <a:avLst/>
          </a:prstGeom>
        </p:spPr>
        <p:txBody>
          <a:bodyPr lIns="0" tIns="0" rIns="0" bIns="0" rtlCol="0" anchor="t">
            <a:spAutoFit/>
          </a:bodyPr>
          <a:lstStyle/>
          <a:p>
            <a:pPr algn="ctr">
              <a:lnSpc>
                <a:spcPts val="7799"/>
              </a:lnSpc>
            </a:pPr>
            <a:r>
              <a:rPr lang="en-US" sz="7799" b="1" spc="-389">
                <a:solidFill>
                  <a:srgbClr val="000000"/>
                </a:solidFill>
                <a:latin typeface="TT Norms Bold"/>
                <a:ea typeface="TT Norms Bold"/>
                <a:cs typeface="TT Norms Bold"/>
                <a:sym typeface="TT Norms Bold"/>
              </a:rPr>
              <a:t>YOLOV8</a:t>
            </a:r>
          </a:p>
        </p:txBody>
      </p:sp>
      <p:sp>
        <p:nvSpPr>
          <p:cNvPr id="7" name="TextBox 7"/>
          <p:cNvSpPr txBox="1"/>
          <p:nvPr/>
        </p:nvSpPr>
        <p:spPr>
          <a:xfrm>
            <a:off x="1028700" y="3717732"/>
            <a:ext cx="9770021" cy="5540568"/>
          </a:xfrm>
          <a:prstGeom prst="rect">
            <a:avLst/>
          </a:prstGeom>
        </p:spPr>
        <p:txBody>
          <a:bodyPr lIns="0" tIns="0" rIns="0" bIns="0" rtlCol="0" anchor="t">
            <a:spAutoFit/>
          </a:bodyPr>
          <a:lstStyle/>
          <a:p>
            <a:pPr algn="l">
              <a:lnSpc>
                <a:spcPts val="4889"/>
              </a:lnSpc>
            </a:pPr>
            <a:r>
              <a:rPr lang="en-US" sz="3492" b="1">
                <a:solidFill>
                  <a:srgbClr val="000000"/>
                </a:solidFill>
                <a:latin typeface="Canva Sans Bold"/>
                <a:ea typeface="Canva Sans Bold"/>
                <a:cs typeface="Canva Sans Bold"/>
                <a:sym typeface="Canva Sans Bold"/>
              </a:rPr>
              <a:t>Why We Chose YOLOv8:</a:t>
            </a:r>
          </a:p>
          <a:p>
            <a:pPr algn="l">
              <a:lnSpc>
                <a:spcPts val="4889"/>
              </a:lnSpc>
            </a:pPr>
            <a:endParaRPr lang="en-US" sz="3492" b="1">
              <a:solidFill>
                <a:srgbClr val="000000"/>
              </a:solidFill>
              <a:latin typeface="Canva Sans Bold"/>
              <a:ea typeface="Canva Sans Bold"/>
              <a:cs typeface="Canva Sans Bold"/>
              <a:sym typeface="Canva Sans Bold"/>
            </a:endParaRPr>
          </a:p>
          <a:p>
            <a:pPr marL="754007" lvl="1" indent="-377004" algn="l">
              <a:lnSpc>
                <a:spcPts val="4889"/>
              </a:lnSpc>
              <a:buFont typeface="Arial"/>
              <a:buChar char="•"/>
            </a:pPr>
            <a:r>
              <a:rPr lang="en-US" sz="3492">
                <a:solidFill>
                  <a:srgbClr val="000000"/>
                </a:solidFill>
                <a:latin typeface="Canva Sans"/>
                <a:ea typeface="Canva Sans"/>
                <a:cs typeface="Canva Sans"/>
                <a:sym typeface="Canva Sans"/>
              </a:rPr>
              <a:t>Efficiency: Fast processing allows for real-time analysis of products.</a:t>
            </a:r>
          </a:p>
          <a:p>
            <a:pPr marL="754007" lvl="1" indent="-377004" algn="l">
              <a:lnSpc>
                <a:spcPts val="4889"/>
              </a:lnSpc>
              <a:buFont typeface="Arial"/>
              <a:buChar char="•"/>
            </a:pPr>
            <a:r>
              <a:rPr lang="en-US" sz="3492">
                <a:solidFill>
                  <a:srgbClr val="000000"/>
                </a:solidFill>
                <a:latin typeface="Canva Sans"/>
                <a:ea typeface="Canva Sans"/>
                <a:cs typeface="Canva Sans"/>
                <a:sym typeface="Canva Sans"/>
              </a:rPr>
              <a:t>Accuracy: High precision in distinguishing genuine products from counterfeits.</a:t>
            </a:r>
          </a:p>
          <a:p>
            <a:pPr marL="754007" lvl="1" indent="-377004" algn="l">
              <a:lnSpc>
                <a:spcPts val="4889"/>
              </a:lnSpc>
              <a:spcBef>
                <a:spcPct val="0"/>
              </a:spcBef>
              <a:buFont typeface="Arial"/>
              <a:buChar char="•"/>
            </a:pPr>
            <a:r>
              <a:rPr lang="en-US" sz="3492">
                <a:solidFill>
                  <a:srgbClr val="000000"/>
                </a:solidFill>
                <a:latin typeface="Canva Sans"/>
                <a:ea typeface="Canva Sans"/>
                <a:cs typeface="Canva Sans"/>
                <a:sym typeface="Canva Sans"/>
              </a:rPr>
              <a:t>Robustness: Capable of handling complex scenes and diverse datasets effectively.</a:t>
            </a:r>
          </a:p>
          <a:p>
            <a:pPr marL="0" lvl="0" indent="0" algn="l">
              <a:lnSpc>
                <a:spcPts val="4889"/>
              </a:lnSpc>
              <a:spcBef>
                <a:spcPct val="0"/>
              </a:spcBef>
            </a:pPr>
            <a:endParaRPr lang="en-US" sz="3492">
              <a:solidFill>
                <a:srgbClr val="000000"/>
              </a:solidFill>
              <a:latin typeface="Canva Sans"/>
              <a:ea typeface="Canva Sans"/>
              <a:cs typeface="Canva Sans"/>
              <a:sym typeface="Canva Sans"/>
            </a:endParaRPr>
          </a:p>
        </p:txBody>
      </p:sp>
      <p:sp>
        <p:nvSpPr>
          <p:cNvPr id="8" name="TextBox 8"/>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9" name="TextBox 9"/>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8108260" y="874244"/>
            <a:ext cx="2071480" cy="626252"/>
            <a:chOff x="0" y="0"/>
            <a:chExt cx="1344265" cy="406400"/>
          </a:xfrm>
        </p:grpSpPr>
        <p:sp>
          <p:nvSpPr>
            <p:cNvPr id="3" name="Freeform 3"/>
            <p:cNvSpPr/>
            <p:nvPr/>
          </p:nvSpPr>
          <p:spPr>
            <a:xfrm>
              <a:off x="0" y="0"/>
              <a:ext cx="1344265" cy="406400"/>
            </a:xfrm>
            <a:custGeom>
              <a:avLst/>
              <a:gdLst/>
              <a:ahLst/>
              <a:cxnLst/>
              <a:rect l="l" t="t" r="r" b="b"/>
              <a:pathLst>
                <a:path w="1344265" h="406400">
                  <a:moveTo>
                    <a:pt x="1141065" y="0"/>
                  </a:moveTo>
                  <a:cubicBezTo>
                    <a:pt x="1253290" y="0"/>
                    <a:pt x="1344265" y="90976"/>
                    <a:pt x="1344265" y="203200"/>
                  </a:cubicBezTo>
                  <a:cubicBezTo>
                    <a:pt x="1344265" y="315424"/>
                    <a:pt x="1253290" y="406400"/>
                    <a:pt x="1141065" y="406400"/>
                  </a:cubicBezTo>
                  <a:lnTo>
                    <a:pt x="203200" y="406400"/>
                  </a:lnTo>
                  <a:cubicBezTo>
                    <a:pt x="90976" y="406400"/>
                    <a:pt x="0" y="315424"/>
                    <a:pt x="0" y="203200"/>
                  </a:cubicBezTo>
                  <a:cubicBezTo>
                    <a:pt x="0" y="90976"/>
                    <a:pt x="90976" y="0"/>
                    <a:pt x="203200" y="0"/>
                  </a:cubicBezTo>
                  <a:close/>
                </a:path>
              </a:pathLst>
            </a:custGeom>
            <a:solidFill>
              <a:srgbClr val="DF4A4A"/>
            </a:solidFill>
          </p:spPr>
        </p:sp>
        <p:sp>
          <p:nvSpPr>
            <p:cNvPr id="4" name="TextBox 4"/>
            <p:cNvSpPr txBox="1"/>
            <p:nvPr/>
          </p:nvSpPr>
          <p:spPr>
            <a:xfrm>
              <a:off x="0" y="-38100"/>
              <a:ext cx="1344265" cy="444500"/>
            </a:xfrm>
            <a:prstGeom prst="rect">
              <a:avLst/>
            </a:prstGeom>
          </p:spPr>
          <p:txBody>
            <a:bodyPr lIns="50800" tIns="50800" rIns="50800" bIns="50800" rtlCol="0" anchor="ctr"/>
            <a:lstStyle/>
            <a:p>
              <a:pPr algn="ctr">
                <a:lnSpc>
                  <a:spcPts val="2520"/>
                </a:lnSpc>
              </a:pPr>
              <a:r>
                <a:rPr lang="en-US" sz="1800" b="1">
                  <a:solidFill>
                    <a:srgbClr val="FFFFFF"/>
                  </a:solidFill>
                  <a:latin typeface="TT Norms Bold"/>
                  <a:ea typeface="TT Norms Bold"/>
                  <a:cs typeface="TT Norms Bold"/>
                  <a:sym typeface="TT Norms Bold"/>
                </a:rPr>
                <a:t>Part Eight</a:t>
              </a:r>
            </a:p>
          </p:txBody>
        </p:sp>
      </p:grpSp>
      <p:sp>
        <p:nvSpPr>
          <p:cNvPr id="5" name="Freeform 5"/>
          <p:cNvSpPr/>
          <p:nvPr/>
        </p:nvSpPr>
        <p:spPr>
          <a:xfrm>
            <a:off x="2054861" y="4130633"/>
            <a:ext cx="6053399" cy="3903596"/>
          </a:xfrm>
          <a:custGeom>
            <a:avLst/>
            <a:gdLst/>
            <a:ahLst/>
            <a:cxnLst/>
            <a:rect l="l" t="t" r="r" b="b"/>
            <a:pathLst>
              <a:path w="6053399" h="3903596">
                <a:moveTo>
                  <a:pt x="0" y="0"/>
                </a:moveTo>
                <a:lnTo>
                  <a:pt x="6053399" y="0"/>
                </a:lnTo>
                <a:lnTo>
                  <a:pt x="6053399" y="3903595"/>
                </a:lnTo>
                <a:lnTo>
                  <a:pt x="0" y="3903595"/>
                </a:lnTo>
                <a:lnTo>
                  <a:pt x="0" y="0"/>
                </a:lnTo>
                <a:close/>
              </a:path>
            </a:pathLst>
          </a:custGeom>
          <a:blipFill>
            <a:blip r:embed="rId2"/>
            <a:stretch>
              <a:fillRect t="-17812" b="-37259"/>
            </a:stretch>
          </a:blipFill>
        </p:spPr>
      </p:sp>
      <p:sp>
        <p:nvSpPr>
          <p:cNvPr id="6" name="Freeform 6"/>
          <p:cNvSpPr/>
          <p:nvPr/>
        </p:nvSpPr>
        <p:spPr>
          <a:xfrm>
            <a:off x="1774964" y="4130633"/>
            <a:ext cx="7058172" cy="5822992"/>
          </a:xfrm>
          <a:custGeom>
            <a:avLst/>
            <a:gdLst/>
            <a:ahLst/>
            <a:cxnLst/>
            <a:rect l="l" t="t" r="r" b="b"/>
            <a:pathLst>
              <a:path w="7058172" h="5822992">
                <a:moveTo>
                  <a:pt x="0" y="0"/>
                </a:moveTo>
                <a:lnTo>
                  <a:pt x="7058172" y="0"/>
                </a:lnTo>
                <a:lnTo>
                  <a:pt x="7058172" y="5822992"/>
                </a:lnTo>
                <a:lnTo>
                  <a:pt x="0" y="5822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171397" y="4473120"/>
            <a:ext cx="6284117" cy="4217857"/>
          </a:xfrm>
          <a:custGeom>
            <a:avLst/>
            <a:gdLst/>
            <a:ahLst/>
            <a:cxnLst/>
            <a:rect l="l" t="t" r="r" b="b"/>
            <a:pathLst>
              <a:path w="6284117" h="4217857">
                <a:moveTo>
                  <a:pt x="0" y="0"/>
                </a:moveTo>
                <a:lnTo>
                  <a:pt x="6284117" y="0"/>
                </a:lnTo>
                <a:lnTo>
                  <a:pt x="6284117" y="4217857"/>
                </a:lnTo>
                <a:lnTo>
                  <a:pt x="0" y="4217857"/>
                </a:lnTo>
                <a:lnTo>
                  <a:pt x="0" y="0"/>
                </a:lnTo>
                <a:close/>
              </a:path>
            </a:pathLst>
          </a:custGeom>
          <a:blipFill>
            <a:blip r:embed="rId5"/>
            <a:stretch>
              <a:fillRect t="-42978"/>
            </a:stretch>
          </a:blipFill>
        </p:spPr>
      </p:sp>
      <p:sp>
        <p:nvSpPr>
          <p:cNvPr id="8" name="Freeform 8"/>
          <p:cNvSpPr/>
          <p:nvPr/>
        </p:nvSpPr>
        <p:spPr>
          <a:xfrm>
            <a:off x="9883884" y="4130633"/>
            <a:ext cx="7090342" cy="5849532"/>
          </a:xfrm>
          <a:custGeom>
            <a:avLst/>
            <a:gdLst/>
            <a:ahLst/>
            <a:cxnLst/>
            <a:rect l="l" t="t" r="r" b="b"/>
            <a:pathLst>
              <a:path w="7090342" h="5849532">
                <a:moveTo>
                  <a:pt x="0" y="0"/>
                </a:moveTo>
                <a:lnTo>
                  <a:pt x="7090342" y="0"/>
                </a:lnTo>
                <a:lnTo>
                  <a:pt x="7090342" y="5849532"/>
                </a:lnTo>
                <a:lnTo>
                  <a:pt x="0" y="58495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3076935" y="2379940"/>
            <a:ext cx="12134130" cy="1026793"/>
          </a:xfrm>
          <a:prstGeom prst="rect">
            <a:avLst/>
          </a:prstGeom>
        </p:spPr>
        <p:txBody>
          <a:bodyPr lIns="0" tIns="0" rIns="0" bIns="0" rtlCol="0" anchor="t">
            <a:spAutoFit/>
          </a:bodyPr>
          <a:lstStyle/>
          <a:p>
            <a:pPr algn="ctr">
              <a:lnSpc>
                <a:spcPts val="7799"/>
              </a:lnSpc>
            </a:pPr>
            <a:r>
              <a:rPr lang="en-US" sz="7799" b="1" spc="-389">
                <a:solidFill>
                  <a:srgbClr val="000000"/>
                </a:solidFill>
                <a:latin typeface="TT Norms Bold"/>
                <a:ea typeface="TT Norms Bold"/>
                <a:cs typeface="TT Norms Bold"/>
                <a:sym typeface="TT Norms Bold"/>
              </a:rPr>
              <a:t>Test Samples</a:t>
            </a:r>
          </a:p>
        </p:txBody>
      </p:sp>
      <p:sp>
        <p:nvSpPr>
          <p:cNvPr id="10" name="TextBox 10"/>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11" name="TextBox 11"/>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8108260" y="874244"/>
            <a:ext cx="2071480" cy="626252"/>
            <a:chOff x="0" y="0"/>
            <a:chExt cx="1344265" cy="406400"/>
          </a:xfrm>
        </p:grpSpPr>
        <p:sp>
          <p:nvSpPr>
            <p:cNvPr id="3" name="Freeform 3"/>
            <p:cNvSpPr/>
            <p:nvPr/>
          </p:nvSpPr>
          <p:spPr>
            <a:xfrm>
              <a:off x="0" y="0"/>
              <a:ext cx="1344265" cy="406400"/>
            </a:xfrm>
            <a:custGeom>
              <a:avLst/>
              <a:gdLst/>
              <a:ahLst/>
              <a:cxnLst/>
              <a:rect l="l" t="t" r="r" b="b"/>
              <a:pathLst>
                <a:path w="1344265" h="406400">
                  <a:moveTo>
                    <a:pt x="1141065" y="0"/>
                  </a:moveTo>
                  <a:cubicBezTo>
                    <a:pt x="1253290" y="0"/>
                    <a:pt x="1344265" y="90976"/>
                    <a:pt x="1344265" y="203200"/>
                  </a:cubicBezTo>
                  <a:cubicBezTo>
                    <a:pt x="1344265" y="315424"/>
                    <a:pt x="1253290" y="406400"/>
                    <a:pt x="1141065" y="406400"/>
                  </a:cubicBezTo>
                  <a:lnTo>
                    <a:pt x="203200" y="406400"/>
                  </a:lnTo>
                  <a:cubicBezTo>
                    <a:pt x="90976" y="406400"/>
                    <a:pt x="0" y="315424"/>
                    <a:pt x="0" y="203200"/>
                  </a:cubicBezTo>
                  <a:cubicBezTo>
                    <a:pt x="0" y="90976"/>
                    <a:pt x="90976" y="0"/>
                    <a:pt x="203200" y="0"/>
                  </a:cubicBezTo>
                  <a:close/>
                </a:path>
              </a:pathLst>
            </a:custGeom>
            <a:solidFill>
              <a:srgbClr val="DF4A4A"/>
            </a:solidFill>
          </p:spPr>
        </p:sp>
        <p:sp>
          <p:nvSpPr>
            <p:cNvPr id="4" name="TextBox 4"/>
            <p:cNvSpPr txBox="1"/>
            <p:nvPr/>
          </p:nvSpPr>
          <p:spPr>
            <a:xfrm>
              <a:off x="0" y="-38100"/>
              <a:ext cx="1344265" cy="444500"/>
            </a:xfrm>
            <a:prstGeom prst="rect">
              <a:avLst/>
            </a:prstGeom>
          </p:spPr>
          <p:txBody>
            <a:bodyPr lIns="50800" tIns="50800" rIns="50800" bIns="50800" rtlCol="0" anchor="ctr"/>
            <a:lstStyle/>
            <a:p>
              <a:pPr algn="ctr">
                <a:lnSpc>
                  <a:spcPts val="2520"/>
                </a:lnSpc>
              </a:pPr>
              <a:r>
                <a:rPr lang="en-US" sz="1800" b="1">
                  <a:solidFill>
                    <a:srgbClr val="FFFFFF"/>
                  </a:solidFill>
                  <a:latin typeface="TT Norms Bold"/>
                  <a:ea typeface="TT Norms Bold"/>
                  <a:cs typeface="TT Norms Bold"/>
                  <a:sym typeface="TT Norms Bold"/>
                </a:rPr>
                <a:t>Part Eight</a:t>
              </a:r>
            </a:p>
          </p:txBody>
        </p:sp>
      </p:grpSp>
      <p:sp>
        <p:nvSpPr>
          <p:cNvPr id="5" name="Freeform 5"/>
          <p:cNvSpPr/>
          <p:nvPr/>
        </p:nvSpPr>
        <p:spPr>
          <a:xfrm>
            <a:off x="1795537" y="4130633"/>
            <a:ext cx="6053399" cy="3866146"/>
          </a:xfrm>
          <a:custGeom>
            <a:avLst/>
            <a:gdLst/>
            <a:ahLst/>
            <a:cxnLst/>
            <a:rect l="l" t="t" r="r" b="b"/>
            <a:pathLst>
              <a:path w="6053399" h="3866146">
                <a:moveTo>
                  <a:pt x="0" y="0"/>
                </a:moveTo>
                <a:lnTo>
                  <a:pt x="6053399" y="0"/>
                </a:lnTo>
                <a:lnTo>
                  <a:pt x="6053399" y="3866146"/>
                </a:lnTo>
                <a:lnTo>
                  <a:pt x="0" y="3866146"/>
                </a:lnTo>
                <a:lnTo>
                  <a:pt x="0" y="0"/>
                </a:lnTo>
                <a:close/>
              </a:path>
            </a:pathLst>
          </a:custGeom>
          <a:blipFill>
            <a:blip r:embed="rId2"/>
            <a:stretch>
              <a:fillRect t="-36252" b="-20321"/>
            </a:stretch>
          </a:blipFill>
        </p:spPr>
      </p:sp>
      <p:sp>
        <p:nvSpPr>
          <p:cNvPr id="6" name="Freeform 6"/>
          <p:cNvSpPr/>
          <p:nvPr/>
        </p:nvSpPr>
        <p:spPr>
          <a:xfrm>
            <a:off x="1451821" y="4130633"/>
            <a:ext cx="7058172" cy="5822992"/>
          </a:xfrm>
          <a:custGeom>
            <a:avLst/>
            <a:gdLst/>
            <a:ahLst/>
            <a:cxnLst/>
            <a:rect l="l" t="t" r="r" b="b"/>
            <a:pathLst>
              <a:path w="7058172" h="5822992">
                <a:moveTo>
                  <a:pt x="0" y="0"/>
                </a:moveTo>
                <a:lnTo>
                  <a:pt x="7058172" y="0"/>
                </a:lnTo>
                <a:lnTo>
                  <a:pt x="7058172" y="5822992"/>
                </a:lnTo>
                <a:lnTo>
                  <a:pt x="0" y="5822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206477" y="4343211"/>
            <a:ext cx="6522224" cy="3610312"/>
          </a:xfrm>
          <a:custGeom>
            <a:avLst/>
            <a:gdLst/>
            <a:ahLst/>
            <a:cxnLst/>
            <a:rect l="l" t="t" r="r" b="b"/>
            <a:pathLst>
              <a:path w="6522224" h="3610312">
                <a:moveTo>
                  <a:pt x="0" y="0"/>
                </a:moveTo>
                <a:lnTo>
                  <a:pt x="6522224" y="0"/>
                </a:lnTo>
                <a:lnTo>
                  <a:pt x="6522224" y="3610312"/>
                </a:lnTo>
                <a:lnTo>
                  <a:pt x="0" y="3610312"/>
                </a:lnTo>
                <a:lnTo>
                  <a:pt x="0" y="0"/>
                </a:lnTo>
                <a:close/>
              </a:path>
            </a:pathLst>
          </a:custGeom>
          <a:blipFill>
            <a:blip r:embed="rId5"/>
            <a:stretch>
              <a:fillRect t="-17579" b="-33694"/>
            </a:stretch>
          </a:blipFill>
        </p:spPr>
      </p:sp>
      <p:sp>
        <p:nvSpPr>
          <p:cNvPr id="8" name="Freeform 8"/>
          <p:cNvSpPr/>
          <p:nvPr/>
        </p:nvSpPr>
        <p:spPr>
          <a:xfrm>
            <a:off x="10206477" y="4104093"/>
            <a:ext cx="7090342" cy="5849532"/>
          </a:xfrm>
          <a:custGeom>
            <a:avLst/>
            <a:gdLst/>
            <a:ahLst/>
            <a:cxnLst/>
            <a:rect l="l" t="t" r="r" b="b"/>
            <a:pathLst>
              <a:path w="7090342" h="5849532">
                <a:moveTo>
                  <a:pt x="0" y="0"/>
                </a:moveTo>
                <a:lnTo>
                  <a:pt x="7090342" y="0"/>
                </a:lnTo>
                <a:lnTo>
                  <a:pt x="7090342" y="5849532"/>
                </a:lnTo>
                <a:lnTo>
                  <a:pt x="0" y="58495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3076935" y="2379940"/>
            <a:ext cx="12134130" cy="1026793"/>
          </a:xfrm>
          <a:prstGeom prst="rect">
            <a:avLst/>
          </a:prstGeom>
        </p:spPr>
        <p:txBody>
          <a:bodyPr lIns="0" tIns="0" rIns="0" bIns="0" rtlCol="0" anchor="t">
            <a:spAutoFit/>
          </a:bodyPr>
          <a:lstStyle/>
          <a:p>
            <a:pPr algn="ctr">
              <a:lnSpc>
                <a:spcPts val="7799"/>
              </a:lnSpc>
            </a:pPr>
            <a:r>
              <a:rPr lang="en-US" sz="7799" b="1" spc="-389">
                <a:solidFill>
                  <a:srgbClr val="000000"/>
                </a:solidFill>
                <a:latin typeface="TT Norms Bold"/>
                <a:ea typeface="TT Norms Bold"/>
                <a:cs typeface="TT Norms Bold"/>
                <a:sym typeface="TT Norms Bold"/>
              </a:rPr>
              <a:t>Test Samples</a:t>
            </a:r>
          </a:p>
        </p:txBody>
      </p:sp>
      <p:sp>
        <p:nvSpPr>
          <p:cNvPr id="10" name="TextBox 10"/>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11" name="TextBox 11"/>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8108260" y="874244"/>
            <a:ext cx="2071480" cy="626252"/>
            <a:chOff x="0" y="0"/>
            <a:chExt cx="1344265" cy="406400"/>
          </a:xfrm>
        </p:grpSpPr>
        <p:sp>
          <p:nvSpPr>
            <p:cNvPr id="3" name="Freeform 3"/>
            <p:cNvSpPr/>
            <p:nvPr/>
          </p:nvSpPr>
          <p:spPr>
            <a:xfrm>
              <a:off x="0" y="0"/>
              <a:ext cx="1344265" cy="406400"/>
            </a:xfrm>
            <a:custGeom>
              <a:avLst/>
              <a:gdLst/>
              <a:ahLst/>
              <a:cxnLst/>
              <a:rect l="l" t="t" r="r" b="b"/>
              <a:pathLst>
                <a:path w="1344265" h="406400">
                  <a:moveTo>
                    <a:pt x="1141065" y="0"/>
                  </a:moveTo>
                  <a:cubicBezTo>
                    <a:pt x="1253290" y="0"/>
                    <a:pt x="1344265" y="90976"/>
                    <a:pt x="1344265" y="203200"/>
                  </a:cubicBezTo>
                  <a:cubicBezTo>
                    <a:pt x="1344265" y="315424"/>
                    <a:pt x="1253290" y="406400"/>
                    <a:pt x="1141065" y="406400"/>
                  </a:cubicBezTo>
                  <a:lnTo>
                    <a:pt x="203200" y="406400"/>
                  </a:lnTo>
                  <a:cubicBezTo>
                    <a:pt x="90976" y="406400"/>
                    <a:pt x="0" y="315424"/>
                    <a:pt x="0" y="203200"/>
                  </a:cubicBezTo>
                  <a:cubicBezTo>
                    <a:pt x="0" y="90976"/>
                    <a:pt x="90976" y="0"/>
                    <a:pt x="203200" y="0"/>
                  </a:cubicBezTo>
                  <a:close/>
                </a:path>
              </a:pathLst>
            </a:custGeom>
            <a:solidFill>
              <a:srgbClr val="DF4A4A"/>
            </a:solidFill>
          </p:spPr>
        </p:sp>
        <p:sp>
          <p:nvSpPr>
            <p:cNvPr id="4" name="TextBox 4"/>
            <p:cNvSpPr txBox="1"/>
            <p:nvPr/>
          </p:nvSpPr>
          <p:spPr>
            <a:xfrm>
              <a:off x="0" y="-38100"/>
              <a:ext cx="1344265" cy="444500"/>
            </a:xfrm>
            <a:prstGeom prst="rect">
              <a:avLst/>
            </a:prstGeom>
          </p:spPr>
          <p:txBody>
            <a:bodyPr lIns="50800" tIns="50800" rIns="50800" bIns="50800" rtlCol="0" anchor="ctr"/>
            <a:lstStyle/>
            <a:p>
              <a:pPr algn="ctr">
                <a:lnSpc>
                  <a:spcPts val="2520"/>
                </a:lnSpc>
              </a:pPr>
              <a:r>
                <a:rPr lang="en-US" sz="1800" b="1">
                  <a:solidFill>
                    <a:srgbClr val="FFFFFF"/>
                  </a:solidFill>
                  <a:latin typeface="TT Norms Bold"/>
                  <a:ea typeface="TT Norms Bold"/>
                  <a:cs typeface="TT Norms Bold"/>
                  <a:sym typeface="TT Norms Bold"/>
                </a:rPr>
                <a:t>Part Eight</a:t>
              </a:r>
            </a:p>
          </p:txBody>
        </p:sp>
      </p:grpSp>
      <p:sp>
        <p:nvSpPr>
          <p:cNvPr id="5" name="Freeform 5"/>
          <p:cNvSpPr/>
          <p:nvPr/>
        </p:nvSpPr>
        <p:spPr>
          <a:xfrm>
            <a:off x="1457553" y="3956248"/>
            <a:ext cx="6397185" cy="3800611"/>
          </a:xfrm>
          <a:custGeom>
            <a:avLst/>
            <a:gdLst/>
            <a:ahLst/>
            <a:cxnLst/>
            <a:rect l="l" t="t" r="r" b="b"/>
            <a:pathLst>
              <a:path w="6397185" h="3800611">
                <a:moveTo>
                  <a:pt x="0" y="0"/>
                </a:moveTo>
                <a:lnTo>
                  <a:pt x="6397185" y="0"/>
                </a:lnTo>
                <a:lnTo>
                  <a:pt x="6397185" y="3800611"/>
                </a:lnTo>
                <a:lnTo>
                  <a:pt x="0" y="3800611"/>
                </a:lnTo>
                <a:lnTo>
                  <a:pt x="0" y="0"/>
                </a:lnTo>
                <a:close/>
              </a:path>
            </a:pathLst>
          </a:custGeom>
          <a:blipFill>
            <a:blip r:embed="rId2"/>
            <a:stretch>
              <a:fillRect t="-40419" b="-27900"/>
            </a:stretch>
          </a:blipFill>
        </p:spPr>
      </p:sp>
      <p:sp>
        <p:nvSpPr>
          <p:cNvPr id="6" name="Freeform 6"/>
          <p:cNvSpPr/>
          <p:nvPr/>
        </p:nvSpPr>
        <p:spPr>
          <a:xfrm>
            <a:off x="1219617" y="3956248"/>
            <a:ext cx="7058172" cy="5822992"/>
          </a:xfrm>
          <a:custGeom>
            <a:avLst/>
            <a:gdLst/>
            <a:ahLst/>
            <a:cxnLst/>
            <a:rect l="l" t="t" r="r" b="b"/>
            <a:pathLst>
              <a:path w="7058172" h="5822992">
                <a:moveTo>
                  <a:pt x="0" y="0"/>
                </a:moveTo>
                <a:lnTo>
                  <a:pt x="7058173" y="0"/>
                </a:lnTo>
                <a:lnTo>
                  <a:pt x="7058173" y="5822992"/>
                </a:lnTo>
                <a:lnTo>
                  <a:pt x="0" y="5822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459854" y="3956248"/>
            <a:ext cx="6476637" cy="3979799"/>
          </a:xfrm>
          <a:custGeom>
            <a:avLst/>
            <a:gdLst/>
            <a:ahLst/>
            <a:cxnLst/>
            <a:rect l="l" t="t" r="r" b="b"/>
            <a:pathLst>
              <a:path w="6476637" h="3979799">
                <a:moveTo>
                  <a:pt x="0" y="0"/>
                </a:moveTo>
                <a:lnTo>
                  <a:pt x="6476637" y="0"/>
                </a:lnTo>
                <a:lnTo>
                  <a:pt x="6476637" y="3979799"/>
                </a:lnTo>
                <a:lnTo>
                  <a:pt x="0" y="3979799"/>
                </a:lnTo>
                <a:lnTo>
                  <a:pt x="0" y="0"/>
                </a:lnTo>
                <a:close/>
              </a:path>
            </a:pathLst>
          </a:custGeom>
          <a:blipFill>
            <a:blip r:embed="rId5"/>
            <a:stretch>
              <a:fillRect t="-1756" b="-43369"/>
            </a:stretch>
          </a:blipFill>
        </p:spPr>
      </p:sp>
      <p:sp>
        <p:nvSpPr>
          <p:cNvPr id="8" name="Freeform 8"/>
          <p:cNvSpPr/>
          <p:nvPr/>
        </p:nvSpPr>
        <p:spPr>
          <a:xfrm>
            <a:off x="10206477" y="3929708"/>
            <a:ext cx="7090342" cy="5849532"/>
          </a:xfrm>
          <a:custGeom>
            <a:avLst/>
            <a:gdLst/>
            <a:ahLst/>
            <a:cxnLst/>
            <a:rect l="l" t="t" r="r" b="b"/>
            <a:pathLst>
              <a:path w="7090342" h="5849532">
                <a:moveTo>
                  <a:pt x="0" y="0"/>
                </a:moveTo>
                <a:lnTo>
                  <a:pt x="7090342" y="0"/>
                </a:lnTo>
                <a:lnTo>
                  <a:pt x="7090342" y="5849532"/>
                </a:lnTo>
                <a:lnTo>
                  <a:pt x="0" y="58495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3076935" y="2379940"/>
            <a:ext cx="12134130" cy="1026793"/>
          </a:xfrm>
          <a:prstGeom prst="rect">
            <a:avLst/>
          </a:prstGeom>
        </p:spPr>
        <p:txBody>
          <a:bodyPr lIns="0" tIns="0" rIns="0" bIns="0" rtlCol="0" anchor="t">
            <a:spAutoFit/>
          </a:bodyPr>
          <a:lstStyle/>
          <a:p>
            <a:pPr algn="ctr">
              <a:lnSpc>
                <a:spcPts val="7799"/>
              </a:lnSpc>
            </a:pPr>
            <a:r>
              <a:rPr lang="en-US" sz="7799" b="1" spc="-389">
                <a:solidFill>
                  <a:srgbClr val="000000"/>
                </a:solidFill>
                <a:latin typeface="TT Norms Bold"/>
                <a:ea typeface="TT Norms Bold"/>
                <a:cs typeface="TT Norms Bold"/>
                <a:sym typeface="TT Norms Bold"/>
              </a:rPr>
              <a:t>Test Samples</a:t>
            </a:r>
          </a:p>
        </p:txBody>
      </p:sp>
      <p:sp>
        <p:nvSpPr>
          <p:cNvPr id="10" name="TextBox 10"/>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11" name="TextBox 11"/>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3076935" y="1531848"/>
            <a:ext cx="12134130" cy="836294"/>
          </a:xfrm>
          <a:prstGeom prst="rect">
            <a:avLst/>
          </a:prstGeom>
        </p:spPr>
        <p:txBody>
          <a:bodyPr lIns="0" tIns="0" rIns="0" bIns="0" rtlCol="0" anchor="t">
            <a:spAutoFit/>
          </a:bodyPr>
          <a:lstStyle/>
          <a:p>
            <a:pPr algn="ctr">
              <a:lnSpc>
                <a:spcPts val="6299"/>
              </a:lnSpc>
            </a:pPr>
            <a:r>
              <a:rPr lang="en-US" sz="6299" b="1" spc="-314">
                <a:solidFill>
                  <a:srgbClr val="000000"/>
                </a:solidFill>
                <a:latin typeface="TT Norms Bold"/>
                <a:ea typeface="TT Norms Bold"/>
                <a:cs typeface="TT Norms Bold"/>
                <a:sym typeface="TT Norms Bold"/>
              </a:rPr>
              <a:t>Future Work</a:t>
            </a:r>
          </a:p>
        </p:txBody>
      </p:sp>
      <p:sp>
        <p:nvSpPr>
          <p:cNvPr id="3" name="Freeform 3"/>
          <p:cNvSpPr/>
          <p:nvPr/>
        </p:nvSpPr>
        <p:spPr>
          <a:xfrm>
            <a:off x="5307131" y="2994996"/>
            <a:ext cx="7673739" cy="8438164"/>
          </a:xfrm>
          <a:custGeom>
            <a:avLst/>
            <a:gdLst/>
            <a:ahLst/>
            <a:cxnLst/>
            <a:rect l="l" t="t" r="r" b="b"/>
            <a:pathLst>
              <a:path w="7673739" h="8438164">
                <a:moveTo>
                  <a:pt x="0" y="0"/>
                </a:moveTo>
                <a:lnTo>
                  <a:pt x="7673738" y="0"/>
                </a:lnTo>
                <a:lnTo>
                  <a:pt x="7673738" y="8438164"/>
                </a:lnTo>
                <a:lnTo>
                  <a:pt x="0" y="8438164"/>
                </a:lnTo>
                <a:lnTo>
                  <a:pt x="0" y="0"/>
                </a:lnTo>
                <a:close/>
              </a:path>
            </a:pathLst>
          </a:custGeom>
          <a:blipFill>
            <a:blip r:embed="rId2"/>
            <a:stretch>
              <a:fillRect t="-879" b="-3350"/>
            </a:stretch>
          </a:blipFill>
        </p:spPr>
      </p:sp>
      <p:sp>
        <p:nvSpPr>
          <p:cNvPr id="4" name="TextBox 4"/>
          <p:cNvSpPr txBox="1"/>
          <p:nvPr/>
        </p:nvSpPr>
        <p:spPr>
          <a:xfrm>
            <a:off x="5412481" y="5832437"/>
            <a:ext cx="7568389" cy="2658508"/>
          </a:xfrm>
          <a:prstGeom prst="rect">
            <a:avLst/>
          </a:prstGeom>
        </p:spPr>
        <p:txBody>
          <a:bodyPr lIns="0" tIns="0" rIns="0" bIns="0" rtlCol="0" anchor="t">
            <a:spAutoFit/>
          </a:bodyPr>
          <a:lstStyle/>
          <a:p>
            <a:pPr algn="ctr">
              <a:lnSpc>
                <a:spcPts val="4242"/>
              </a:lnSpc>
            </a:pPr>
            <a:r>
              <a:rPr lang="en-US" sz="2651" b="1">
                <a:solidFill>
                  <a:srgbClr val="545454"/>
                </a:solidFill>
                <a:latin typeface="TT Fors Bold"/>
                <a:ea typeface="TT Fors Bold"/>
                <a:cs typeface="TT Fors Bold"/>
                <a:sym typeface="TT Fors Bold"/>
              </a:rPr>
              <a:t>Data Expansion</a:t>
            </a:r>
          </a:p>
          <a:p>
            <a:pPr algn="ctr">
              <a:lnSpc>
                <a:spcPts val="4242"/>
              </a:lnSpc>
            </a:pPr>
            <a:r>
              <a:rPr lang="en-US" sz="2651" b="1">
                <a:solidFill>
                  <a:srgbClr val="545454"/>
                </a:solidFill>
                <a:latin typeface="TT Fors Bold"/>
                <a:ea typeface="TT Fors Bold"/>
                <a:cs typeface="TT Fors Bold"/>
                <a:sym typeface="TT Fors Bold"/>
              </a:rPr>
              <a:t>Deployment </a:t>
            </a:r>
          </a:p>
          <a:p>
            <a:pPr algn="ctr">
              <a:lnSpc>
                <a:spcPts val="4242"/>
              </a:lnSpc>
            </a:pPr>
            <a:r>
              <a:rPr lang="en-US" sz="2651" b="1">
                <a:solidFill>
                  <a:srgbClr val="545454"/>
                </a:solidFill>
                <a:latin typeface="TT Fors Bold"/>
                <a:ea typeface="TT Fors Bold"/>
                <a:cs typeface="TT Fors Bold"/>
                <a:sym typeface="TT Fors Bold"/>
              </a:rPr>
              <a:t>Mobile Application </a:t>
            </a:r>
          </a:p>
          <a:p>
            <a:pPr algn="ctr">
              <a:lnSpc>
                <a:spcPts val="4242"/>
              </a:lnSpc>
            </a:pPr>
            <a:r>
              <a:rPr lang="en-US" sz="2651" b="1">
                <a:solidFill>
                  <a:srgbClr val="545454"/>
                </a:solidFill>
                <a:latin typeface="TT Fors Bold"/>
                <a:ea typeface="TT Fors Bold"/>
                <a:cs typeface="TT Fors Bold"/>
                <a:sym typeface="TT Fors Bold"/>
              </a:rPr>
              <a:t>Features Increase </a:t>
            </a:r>
          </a:p>
          <a:p>
            <a:pPr algn="ctr">
              <a:lnSpc>
                <a:spcPts val="4242"/>
              </a:lnSpc>
            </a:pPr>
            <a:r>
              <a:rPr lang="en-US" sz="2651" b="1">
                <a:solidFill>
                  <a:srgbClr val="545454"/>
                </a:solidFill>
                <a:latin typeface="TT Fors Bold"/>
                <a:ea typeface="TT Fors Bold"/>
                <a:cs typeface="TT Fors Bold"/>
                <a:sym typeface="TT Fors Bold"/>
              </a:rPr>
              <a:t>Marketing &amp; Awareness</a:t>
            </a:r>
          </a:p>
        </p:txBody>
      </p:sp>
      <p:sp>
        <p:nvSpPr>
          <p:cNvPr id="5" name="TextBox 5"/>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6" name="TextBox 6"/>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5486400" y="4087352"/>
            <a:ext cx="7315200" cy="2286000"/>
          </a:xfrm>
          <a:custGeom>
            <a:avLst/>
            <a:gdLst/>
            <a:ahLst/>
            <a:cxnLst/>
            <a:rect l="l" t="t" r="r" b="b"/>
            <a:pathLst>
              <a:path w="7315200" h="2286000">
                <a:moveTo>
                  <a:pt x="0" y="0"/>
                </a:moveTo>
                <a:lnTo>
                  <a:pt x="7315200" y="0"/>
                </a:lnTo>
                <a:lnTo>
                  <a:pt x="7315200" y="2286000"/>
                </a:lnTo>
                <a:lnTo>
                  <a:pt x="0" y="228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6690601"/>
            <a:ext cx="3050183" cy="2567699"/>
          </a:xfrm>
          <a:custGeom>
            <a:avLst/>
            <a:gdLst/>
            <a:ahLst/>
            <a:cxnLst/>
            <a:rect l="l" t="t" r="r" b="b"/>
            <a:pathLst>
              <a:path w="3050183" h="2567699">
                <a:moveTo>
                  <a:pt x="0" y="0"/>
                </a:moveTo>
                <a:lnTo>
                  <a:pt x="3050183" y="0"/>
                </a:lnTo>
                <a:lnTo>
                  <a:pt x="3050183" y="2567699"/>
                </a:lnTo>
                <a:lnTo>
                  <a:pt x="0" y="2567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5" name="TextBox 5"/>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
        <p:nvSpPr>
          <p:cNvPr id="6" name="TextBox 6"/>
          <p:cNvSpPr txBox="1"/>
          <p:nvPr/>
        </p:nvSpPr>
        <p:spPr>
          <a:xfrm>
            <a:off x="14429613" y="8531823"/>
            <a:ext cx="3426994" cy="438786"/>
          </a:xfrm>
          <a:prstGeom prst="rect">
            <a:avLst/>
          </a:prstGeom>
        </p:spPr>
        <p:txBody>
          <a:bodyPr lIns="0" tIns="0" rIns="0" bIns="0" rtlCol="0" anchor="t">
            <a:spAutoFit/>
          </a:bodyPr>
          <a:lstStyle/>
          <a:p>
            <a:pPr algn="r">
              <a:lnSpc>
                <a:spcPts val="3639"/>
              </a:lnSpc>
            </a:pPr>
            <a:r>
              <a:rPr lang="en-US" sz="2599" b="1">
                <a:solidFill>
                  <a:srgbClr val="000000"/>
                </a:solidFill>
                <a:latin typeface="TT Fors Bold"/>
                <a:ea typeface="TT Fors Bold"/>
                <a:cs typeface="TT Fors Bold"/>
                <a:sym typeface="TT Fors Bold"/>
              </a:rPr>
              <a:t>SUPERVISED BY</a:t>
            </a:r>
          </a:p>
        </p:txBody>
      </p:sp>
      <p:sp>
        <p:nvSpPr>
          <p:cNvPr id="7" name="TextBox 7"/>
          <p:cNvSpPr txBox="1"/>
          <p:nvPr/>
        </p:nvSpPr>
        <p:spPr>
          <a:xfrm>
            <a:off x="15588386" y="9027758"/>
            <a:ext cx="5255675" cy="372745"/>
          </a:xfrm>
          <a:prstGeom prst="rect">
            <a:avLst/>
          </a:prstGeom>
        </p:spPr>
        <p:txBody>
          <a:bodyPr lIns="0" tIns="0" rIns="0" bIns="0" rtlCol="0" anchor="t">
            <a:spAutoFit/>
          </a:bodyPr>
          <a:lstStyle/>
          <a:p>
            <a:pPr algn="just">
              <a:lnSpc>
                <a:spcPts val="3079"/>
              </a:lnSpc>
            </a:pPr>
            <a:r>
              <a:rPr lang="en-US" sz="2199" b="1">
                <a:solidFill>
                  <a:srgbClr val="545454"/>
                </a:solidFill>
                <a:latin typeface="TT Fors Bold"/>
                <a:ea typeface="TT Fors Bold"/>
                <a:cs typeface="TT Fors Bold"/>
                <a:sym typeface="TT Fors Bold"/>
              </a:rPr>
              <a:t>Aya Hesham</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3076935" y="1531848"/>
            <a:ext cx="12134130" cy="836294"/>
          </a:xfrm>
          <a:prstGeom prst="rect">
            <a:avLst/>
          </a:prstGeom>
        </p:spPr>
        <p:txBody>
          <a:bodyPr lIns="0" tIns="0" rIns="0" bIns="0" rtlCol="0" anchor="t">
            <a:spAutoFit/>
          </a:bodyPr>
          <a:lstStyle/>
          <a:p>
            <a:pPr algn="ctr">
              <a:lnSpc>
                <a:spcPts val="6299"/>
              </a:lnSpc>
            </a:pPr>
            <a:r>
              <a:rPr lang="en-US" sz="6299" b="1" spc="-314">
                <a:solidFill>
                  <a:srgbClr val="000000"/>
                </a:solidFill>
                <a:latin typeface="TT Norms Bold"/>
                <a:ea typeface="TT Norms Bold"/>
                <a:cs typeface="TT Norms Bold"/>
                <a:sym typeface="TT Norms Bold"/>
              </a:rPr>
              <a:t>Topic Outline</a:t>
            </a:r>
          </a:p>
        </p:txBody>
      </p:sp>
      <p:sp>
        <p:nvSpPr>
          <p:cNvPr id="3" name="Freeform 3"/>
          <p:cNvSpPr/>
          <p:nvPr/>
        </p:nvSpPr>
        <p:spPr>
          <a:xfrm>
            <a:off x="5307131" y="2994996"/>
            <a:ext cx="7673739" cy="8438164"/>
          </a:xfrm>
          <a:custGeom>
            <a:avLst/>
            <a:gdLst/>
            <a:ahLst/>
            <a:cxnLst/>
            <a:rect l="l" t="t" r="r" b="b"/>
            <a:pathLst>
              <a:path w="7673739" h="8438164">
                <a:moveTo>
                  <a:pt x="0" y="0"/>
                </a:moveTo>
                <a:lnTo>
                  <a:pt x="7673738" y="0"/>
                </a:lnTo>
                <a:lnTo>
                  <a:pt x="7673738" y="8438164"/>
                </a:lnTo>
                <a:lnTo>
                  <a:pt x="0" y="8438164"/>
                </a:lnTo>
                <a:lnTo>
                  <a:pt x="0" y="0"/>
                </a:lnTo>
                <a:close/>
              </a:path>
            </a:pathLst>
          </a:custGeom>
          <a:blipFill>
            <a:blip r:embed="rId2"/>
            <a:stretch>
              <a:fillRect t="-879" b="-3350"/>
            </a:stretch>
          </a:blipFill>
        </p:spPr>
      </p:sp>
      <p:sp>
        <p:nvSpPr>
          <p:cNvPr id="4" name="TextBox 4"/>
          <p:cNvSpPr txBox="1"/>
          <p:nvPr/>
        </p:nvSpPr>
        <p:spPr>
          <a:xfrm>
            <a:off x="4719598" y="4498738"/>
            <a:ext cx="8848803" cy="5624196"/>
          </a:xfrm>
          <a:prstGeom prst="rect">
            <a:avLst/>
          </a:prstGeom>
        </p:spPr>
        <p:txBody>
          <a:bodyPr lIns="0" tIns="0" rIns="0" bIns="0" rtlCol="0" anchor="t">
            <a:spAutoFit/>
          </a:bodyPr>
          <a:lstStyle/>
          <a:p>
            <a:pPr algn="ctr">
              <a:lnSpc>
                <a:spcPts val="4959"/>
              </a:lnSpc>
            </a:pPr>
            <a:r>
              <a:rPr lang="en-US" sz="3099" b="1">
                <a:solidFill>
                  <a:srgbClr val="545454"/>
                </a:solidFill>
                <a:latin typeface="TT Fors Bold"/>
                <a:ea typeface="TT Fors Bold"/>
                <a:cs typeface="TT Fors Bold"/>
                <a:sym typeface="TT Fors Bold"/>
              </a:rPr>
              <a:t>Problem Stament</a:t>
            </a:r>
          </a:p>
          <a:p>
            <a:pPr algn="ctr">
              <a:lnSpc>
                <a:spcPts val="4959"/>
              </a:lnSpc>
            </a:pPr>
            <a:r>
              <a:rPr lang="en-US" sz="3099" b="1">
                <a:solidFill>
                  <a:srgbClr val="545454"/>
                </a:solidFill>
                <a:latin typeface="TT Fors Bold"/>
                <a:ea typeface="TT Fors Bold"/>
                <a:cs typeface="TT Fors Bold"/>
                <a:sym typeface="TT Fors Bold"/>
              </a:rPr>
              <a:t>Idea Overview</a:t>
            </a:r>
          </a:p>
          <a:p>
            <a:pPr algn="ctr">
              <a:lnSpc>
                <a:spcPts val="4959"/>
              </a:lnSpc>
            </a:pPr>
            <a:r>
              <a:rPr lang="en-US" sz="3099" b="1">
                <a:solidFill>
                  <a:srgbClr val="545454"/>
                </a:solidFill>
                <a:latin typeface="TT Fors Bold"/>
                <a:ea typeface="TT Fors Bold"/>
                <a:cs typeface="TT Fors Bold"/>
                <a:sym typeface="TT Fors Bold"/>
              </a:rPr>
              <a:t>Data Collection</a:t>
            </a:r>
          </a:p>
          <a:p>
            <a:pPr algn="ctr">
              <a:lnSpc>
                <a:spcPts val="4959"/>
              </a:lnSpc>
            </a:pPr>
            <a:r>
              <a:rPr lang="en-US" sz="3099" b="1">
                <a:solidFill>
                  <a:srgbClr val="545454"/>
                </a:solidFill>
                <a:latin typeface="TT Fors Bold"/>
                <a:ea typeface="TT Fors Bold"/>
                <a:cs typeface="TT Fors Bold"/>
                <a:sym typeface="TT Fors Bold"/>
              </a:rPr>
              <a:t>Data Annotations</a:t>
            </a:r>
          </a:p>
          <a:p>
            <a:pPr algn="ctr">
              <a:lnSpc>
                <a:spcPts val="4959"/>
              </a:lnSpc>
            </a:pPr>
            <a:r>
              <a:rPr lang="en-US" sz="3099" b="1">
                <a:solidFill>
                  <a:srgbClr val="545454"/>
                </a:solidFill>
                <a:latin typeface="TT Fors Bold"/>
                <a:ea typeface="TT Fors Bold"/>
                <a:cs typeface="TT Fors Bold"/>
                <a:sym typeface="TT Fors Bold"/>
              </a:rPr>
              <a:t>Data Splitting</a:t>
            </a:r>
          </a:p>
          <a:p>
            <a:pPr algn="ctr">
              <a:lnSpc>
                <a:spcPts val="4959"/>
              </a:lnSpc>
            </a:pPr>
            <a:r>
              <a:rPr lang="en-US" sz="3099" b="1">
                <a:solidFill>
                  <a:srgbClr val="545454"/>
                </a:solidFill>
                <a:latin typeface="TT Fors Bold"/>
                <a:ea typeface="TT Fors Bold"/>
                <a:cs typeface="TT Fors Bold"/>
                <a:sym typeface="TT Fors Bold"/>
              </a:rPr>
              <a:t>Model Selection</a:t>
            </a:r>
          </a:p>
          <a:p>
            <a:pPr algn="ctr">
              <a:lnSpc>
                <a:spcPts val="4959"/>
              </a:lnSpc>
            </a:pPr>
            <a:r>
              <a:rPr lang="en-US" sz="3099" b="1">
                <a:solidFill>
                  <a:srgbClr val="545454"/>
                </a:solidFill>
                <a:latin typeface="TT Fors Bold"/>
                <a:ea typeface="TT Fors Bold"/>
                <a:cs typeface="TT Fors Bold"/>
                <a:sym typeface="TT Fors Bold"/>
              </a:rPr>
              <a:t>YOLOV8</a:t>
            </a:r>
          </a:p>
          <a:p>
            <a:pPr algn="ctr">
              <a:lnSpc>
                <a:spcPts val="4959"/>
              </a:lnSpc>
            </a:pPr>
            <a:r>
              <a:rPr lang="en-US" sz="3099" b="1">
                <a:solidFill>
                  <a:srgbClr val="545454"/>
                </a:solidFill>
                <a:latin typeface="TT Fors Bold"/>
                <a:ea typeface="TT Fors Bold"/>
                <a:cs typeface="TT Fors Bold"/>
                <a:sym typeface="TT Fors Bold"/>
              </a:rPr>
              <a:t>Test Samples</a:t>
            </a:r>
          </a:p>
          <a:p>
            <a:pPr algn="ctr">
              <a:lnSpc>
                <a:spcPts val="4959"/>
              </a:lnSpc>
            </a:pPr>
            <a:endParaRPr lang="en-US" sz="3099" b="1">
              <a:solidFill>
                <a:srgbClr val="545454"/>
              </a:solidFill>
              <a:latin typeface="TT Fors Bold"/>
              <a:ea typeface="TT Fors Bold"/>
              <a:cs typeface="TT Fors Bold"/>
              <a:sym typeface="TT Fors Bold"/>
            </a:endParaRPr>
          </a:p>
        </p:txBody>
      </p:sp>
      <p:sp>
        <p:nvSpPr>
          <p:cNvPr id="5" name="TextBox 5"/>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6" name="TextBox 6"/>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8108260" y="1187370"/>
            <a:ext cx="2071480" cy="626252"/>
            <a:chOff x="0" y="0"/>
            <a:chExt cx="1344265" cy="406400"/>
          </a:xfrm>
        </p:grpSpPr>
        <p:sp>
          <p:nvSpPr>
            <p:cNvPr id="3" name="Freeform 3"/>
            <p:cNvSpPr/>
            <p:nvPr/>
          </p:nvSpPr>
          <p:spPr>
            <a:xfrm>
              <a:off x="0" y="0"/>
              <a:ext cx="1344265" cy="406400"/>
            </a:xfrm>
            <a:custGeom>
              <a:avLst/>
              <a:gdLst/>
              <a:ahLst/>
              <a:cxnLst/>
              <a:rect l="l" t="t" r="r" b="b"/>
              <a:pathLst>
                <a:path w="1344265" h="406400">
                  <a:moveTo>
                    <a:pt x="1141065" y="0"/>
                  </a:moveTo>
                  <a:cubicBezTo>
                    <a:pt x="1253290" y="0"/>
                    <a:pt x="1344265" y="90976"/>
                    <a:pt x="1344265" y="203200"/>
                  </a:cubicBezTo>
                  <a:cubicBezTo>
                    <a:pt x="1344265" y="315424"/>
                    <a:pt x="1253290" y="406400"/>
                    <a:pt x="1141065" y="406400"/>
                  </a:cubicBezTo>
                  <a:lnTo>
                    <a:pt x="203200" y="406400"/>
                  </a:lnTo>
                  <a:cubicBezTo>
                    <a:pt x="90976" y="406400"/>
                    <a:pt x="0" y="315424"/>
                    <a:pt x="0" y="203200"/>
                  </a:cubicBezTo>
                  <a:cubicBezTo>
                    <a:pt x="0" y="90976"/>
                    <a:pt x="90976" y="0"/>
                    <a:pt x="203200" y="0"/>
                  </a:cubicBezTo>
                  <a:close/>
                </a:path>
              </a:pathLst>
            </a:custGeom>
            <a:solidFill>
              <a:srgbClr val="DF4A4A"/>
            </a:solidFill>
          </p:spPr>
        </p:sp>
        <p:sp>
          <p:nvSpPr>
            <p:cNvPr id="4" name="TextBox 4"/>
            <p:cNvSpPr txBox="1"/>
            <p:nvPr/>
          </p:nvSpPr>
          <p:spPr>
            <a:xfrm>
              <a:off x="0" y="-38100"/>
              <a:ext cx="1344265" cy="444500"/>
            </a:xfrm>
            <a:prstGeom prst="rect">
              <a:avLst/>
            </a:prstGeom>
          </p:spPr>
          <p:txBody>
            <a:bodyPr lIns="50800" tIns="50800" rIns="50800" bIns="50800" rtlCol="0" anchor="ctr"/>
            <a:lstStyle/>
            <a:p>
              <a:pPr algn="ctr">
                <a:lnSpc>
                  <a:spcPts val="2520"/>
                </a:lnSpc>
              </a:pPr>
              <a:r>
                <a:rPr lang="en-US" sz="1800" b="1">
                  <a:solidFill>
                    <a:srgbClr val="FFFFFF"/>
                  </a:solidFill>
                  <a:latin typeface="TT Norms Bold"/>
                  <a:ea typeface="TT Norms Bold"/>
                  <a:cs typeface="TT Norms Bold"/>
                  <a:sym typeface="TT Norms Bold"/>
                </a:rPr>
                <a:t>Part one</a:t>
              </a:r>
            </a:p>
          </p:txBody>
        </p:sp>
      </p:grpSp>
      <p:sp>
        <p:nvSpPr>
          <p:cNvPr id="5" name="Freeform 5"/>
          <p:cNvSpPr/>
          <p:nvPr/>
        </p:nvSpPr>
        <p:spPr>
          <a:xfrm>
            <a:off x="10179740" y="2580530"/>
            <a:ext cx="8771408" cy="5438273"/>
          </a:xfrm>
          <a:custGeom>
            <a:avLst/>
            <a:gdLst/>
            <a:ahLst/>
            <a:cxnLst/>
            <a:rect l="l" t="t" r="r" b="b"/>
            <a:pathLst>
              <a:path w="8771408" h="5438273">
                <a:moveTo>
                  <a:pt x="0" y="0"/>
                </a:moveTo>
                <a:lnTo>
                  <a:pt x="8771408" y="0"/>
                </a:lnTo>
                <a:lnTo>
                  <a:pt x="8771408" y="5438273"/>
                </a:lnTo>
                <a:lnTo>
                  <a:pt x="0" y="5438273"/>
                </a:lnTo>
                <a:lnTo>
                  <a:pt x="0" y="0"/>
                </a:lnTo>
                <a:close/>
              </a:path>
            </a:pathLst>
          </a:custGeom>
          <a:blipFill>
            <a:blip r:embed="rId2"/>
            <a:stretch>
              <a:fillRect/>
            </a:stretch>
          </a:blipFill>
        </p:spPr>
      </p:sp>
      <p:sp>
        <p:nvSpPr>
          <p:cNvPr id="6" name="TextBox 6"/>
          <p:cNvSpPr txBox="1"/>
          <p:nvPr/>
        </p:nvSpPr>
        <p:spPr>
          <a:xfrm>
            <a:off x="1188040" y="2713880"/>
            <a:ext cx="7955960" cy="960403"/>
          </a:xfrm>
          <a:prstGeom prst="rect">
            <a:avLst/>
          </a:prstGeom>
        </p:spPr>
        <p:txBody>
          <a:bodyPr lIns="0" tIns="0" rIns="0" bIns="0" rtlCol="0" anchor="t">
            <a:spAutoFit/>
          </a:bodyPr>
          <a:lstStyle/>
          <a:p>
            <a:pPr algn="l">
              <a:lnSpc>
                <a:spcPts val="7216"/>
              </a:lnSpc>
            </a:pPr>
            <a:r>
              <a:rPr lang="en-US" sz="7216" b="1" spc="-360">
                <a:solidFill>
                  <a:srgbClr val="000000"/>
                </a:solidFill>
                <a:latin typeface="TT Norms Bold"/>
                <a:ea typeface="TT Norms Bold"/>
                <a:cs typeface="TT Norms Bold"/>
                <a:sym typeface="TT Norms Bold"/>
              </a:rPr>
              <a:t>Problem Stament</a:t>
            </a:r>
          </a:p>
        </p:txBody>
      </p:sp>
      <p:sp>
        <p:nvSpPr>
          <p:cNvPr id="7" name="TextBox 7"/>
          <p:cNvSpPr txBox="1"/>
          <p:nvPr/>
        </p:nvSpPr>
        <p:spPr>
          <a:xfrm>
            <a:off x="807765" y="3892333"/>
            <a:ext cx="10158637" cy="4180840"/>
          </a:xfrm>
          <a:prstGeom prst="rect">
            <a:avLst/>
          </a:prstGeom>
        </p:spPr>
        <p:txBody>
          <a:bodyPr lIns="0" tIns="0" rIns="0" bIns="0" rtlCol="0" anchor="t">
            <a:spAutoFit/>
          </a:bodyPr>
          <a:lstStyle/>
          <a:p>
            <a:pPr algn="l">
              <a:lnSpc>
                <a:spcPts val="4759"/>
              </a:lnSpc>
            </a:pPr>
            <a:endParaRPr/>
          </a:p>
          <a:p>
            <a:pPr algn="l">
              <a:lnSpc>
                <a:spcPts val="4759"/>
              </a:lnSpc>
            </a:pPr>
            <a:r>
              <a:rPr lang="en-US" sz="3399">
                <a:solidFill>
                  <a:srgbClr val="000000"/>
                </a:solidFill>
                <a:latin typeface="Canva Sans"/>
                <a:ea typeface="Canva Sans"/>
                <a:cs typeface="Canva Sans"/>
                <a:sym typeface="Canva Sans"/>
              </a:rPr>
              <a:t>Counterfeit products are increasingly prevalent, threatening consumer safety and brand integrity, and causing financial losses. There is a need for a reliable system to accurately identify and prevent the distribution of these fake goods.</a:t>
            </a:r>
          </a:p>
          <a:p>
            <a:pPr marL="0" lvl="0" indent="0" algn="l">
              <a:lnSpc>
                <a:spcPts val="4759"/>
              </a:lnSpc>
              <a:spcBef>
                <a:spcPct val="0"/>
              </a:spcBef>
            </a:pPr>
            <a:endParaRPr lang="en-US" sz="3399">
              <a:solidFill>
                <a:srgbClr val="000000"/>
              </a:solidFill>
              <a:latin typeface="Canva Sans"/>
              <a:ea typeface="Canva Sans"/>
              <a:cs typeface="Canva Sans"/>
              <a:sym typeface="Canva Sans"/>
            </a:endParaRPr>
          </a:p>
        </p:txBody>
      </p:sp>
      <p:sp>
        <p:nvSpPr>
          <p:cNvPr id="8" name="TextBox 8"/>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9" name="TextBox 9"/>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3076935" y="2124842"/>
            <a:ext cx="12134130" cy="1026793"/>
          </a:xfrm>
          <a:prstGeom prst="rect">
            <a:avLst/>
          </a:prstGeom>
        </p:spPr>
        <p:txBody>
          <a:bodyPr lIns="0" tIns="0" rIns="0" bIns="0" rtlCol="0" anchor="t">
            <a:spAutoFit/>
          </a:bodyPr>
          <a:lstStyle/>
          <a:p>
            <a:pPr algn="ctr">
              <a:lnSpc>
                <a:spcPts val="7799"/>
              </a:lnSpc>
            </a:pPr>
            <a:r>
              <a:rPr lang="en-US" sz="7799" b="1" spc="-389">
                <a:solidFill>
                  <a:srgbClr val="000000"/>
                </a:solidFill>
                <a:latin typeface="TT Norms Bold"/>
                <a:ea typeface="TT Norms Bold"/>
                <a:cs typeface="TT Norms Bold"/>
                <a:sym typeface="TT Norms Bold"/>
              </a:rPr>
              <a:t>Idea Overview</a:t>
            </a:r>
          </a:p>
        </p:txBody>
      </p:sp>
      <p:sp>
        <p:nvSpPr>
          <p:cNvPr id="3" name="Freeform 3"/>
          <p:cNvSpPr/>
          <p:nvPr/>
        </p:nvSpPr>
        <p:spPr>
          <a:xfrm>
            <a:off x="16680166" y="365150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926822" y="3860506"/>
            <a:ext cx="13258593" cy="1552980"/>
          </a:xfrm>
          <a:prstGeom prst="rect">
            <a:avLst/>
          </a:prstGeom>
        </p:spPr>
        <p:txBody>
          <a:bodyPr lIns="0" tIns="0" rIns="0" bIns="0" rtlCol="0" anchor="t">
            <a:spAutoFit/>
          </a:bodyPr>
          <a:lstStyle/>
          <a:p>
            <a:pPr marL="968030" lvl="1" indent="-484015" algn="l">
              <a:lnSpc>
                <a:spcPts val="6277"/>
              </a:lnSpc>
              <a:buFont typeface="Arial"/>
              <a:buChar char="•"/>
            </a:pPr>
            <a:r>
              <a:rPr lang="en-US" sz="4483">
                <a:solidFill>
                  <a:srgbClr val="545454"/>
                </a:solidFill>
                <a:latin typeface="TT Fors"/>
                <a:ea typeface="TT Fors"/>
                <a:cs typeface="TT Fors"/>
                <a:sym typeface="TT Fors"/>
              </a:rPr>
              <a:t>Quick Explanation</a:t>
            </a:r>
          </a:p>
          <a:p>
            <a:pPr algn="l">
              <a:lnSpc>
                <a:spcPts val="6277"/>
              </a:lnSpc>
              <a:spcBef>
                <a:spcPct val="0"/>
              </a:spcBef>
            </a:pPr>
            <a:endParaRPr lang="en-US" sz="4483">
              <a:solidFill>
                <a:srgbClr val="545454"/>
              </a:solidFill>
              <a:latin typeface="TT Fors"/>
              <a:ea typeface="TT Fors"/>
              <a:cs typeface="TT Fors"/>
              <a:sym typeface="TT Fors"/>
            </a:endParaRPr>
          </a:p>
        </p:txBody>
      </p:sp>
      <p:sp>
        <p:nvSpPr>
          <p:cNvPr id="5" name="TextBox 5"/>
          <p:cNvSpPr txBox="1"/>
          <p:nvPr/>
        </p:nvSpPr>
        <p:spPr>
          <a:xfrm>
            <a:off x="807765" y="5346811"/>
            <a:ext cx="14695347" cy="3580765"/>
          </a:xfrm>
          <a:prstGeom prst="rect">
            <a:avLst/>
          </a:prstGeom>
        </p:spPr>
        <p:txBody>
          <a:bodyPr lIns="0" tIns="0" rIns="0" bIns="0" rtlCol="0" anchor="t">
            <a:spAutoFit/>
          </a:bodyPr>
          <a:lstStyle/>
          <a:p>
            <a:pPr algn="just">
              <a:lnSpc>
                <a:spcPts val="4759"/>
              </a:lnSpc>
            </a:pPr>
            <a:r>
              <a:rPr lang="en-US" sz="3399">
                <a:solidFill>
                  <a:srgbClr val="000000"/>
                </a:solidFill>
                <a:latin typeface="Canva Sans"/>
                <a:ea typeface="Canva Sans"/>
                <a:cs typeface="Canva Sans"/>
                <a:sym typeface="Canva Sans"/>
              </a:rPr>
              <a:t>"FE ELSLEM" is a fake products recognition system that uses</a:t>
            </a:r>
          </a:p>
          <a:p>
            <a:pPr algn="just">
              <a:lnSpc>
                <a:spcPts val="4759"/>
              </a:lnSpc>
            </a:pPr>
            <a:r>
              <a:rPr lang="en-US" sz="3399">
                <a:solidFill>
                  <a:srgbClr val="000000"/>
                </a:solidFill>
                <a:latin typeface="Canva Sans"/>
                <a:ea typeface="Canva Sans"/>
                <a:cs typeface="Canva Sans"/>
                <a:sym typeface="Canva Sans"/>
              </a:rPr>
              <a:t> image recognition and machine learning to identify counterfeit goods.</a:t>
            </a:r>
          </a:p>
          <a:p>
            <a:pPr algn="just">
              <a:lnSpc>
                <a:spcPts val="4759"/>
              </a:lnSpc>
            </a:pPr>
            <a:r>
              <a:rPr lang="en-US" sz="3399">
                <a:solidFill>
                  <a:srgbClr val="000000"/>
                </a:solidFill>
                <a:latin typeface="Canva Sans"/>
                <a:ea typeface="Canva Sans"/>
                <a:cs typeface="Canva Sans"/>
                <a:sym typeface="Canva Sans"/>
              </a:rPr>
              <a:t> Users can scan products to verify authenticity, </a:t>
            </a:r>
          </a:p>
          <a:p>
            <a:pPr algn="just">
              <a:lnSpc>
                <a:spcPts val="4759"/>
              </a:lnSpc>
            </a:pPr>
            <a:r>
              <a:rPr lang="en-US" sz="3399">
                <a:solidFill>
                  <a:srgbClr val="000000"/>
                </a:solidFill>
                <a:latin typeface="Canva Sans"/>
                <a:ea typeface="Canva Sans"/>
                <a:cs typeface="Canva Sans"/>
                <a:sym typeface="Canva Sans"/>
              </a:rPr>
              <a:t>and the system analyzes visual and data patterns to detect fakes, </a:t>
            </a:r>
          </a:p>
          <a:p>
            <a:pPr marL="0" lvl="0" indent="0" algn="just">
              <a:lnSpc>
                <a:spcPts val="4759"/>
              </a:lnSpc>
              <a:spcBef>
                <a:spcPct val="0"/>
              </a:spcBef>
            </a:pPr>
            <a:r>
              <a:rPr lang="en-US" sz="3399">
                <a:solidFill>
                  <a:srgbClr val="000000"/>
                </a:solidFill>
                <a:latin typeface="Canva Sans"/>
                <a:ea typeface="Canva Sans"/>
                <a:cs typeface="Canva Sans"/>
                <a:sym typeface="Canva Sans"/>
              </a:rPr>
              <a:t>providing quick results and alerts to prevent the spread of counterfeit products.</a:t>
            </a:r>
          </a:p>
        </p:txBody>
      </p:sp>
      <p:grpSp>
        <p:nvGrpSpPr>
          <p:cNvPr id="6" name="Group 6"/>
          <p:cNvGrpSpPr/>
          <p:nvPr/>
        </p:nvGrpSpPr>
        <p:grpSpPr>
          <a:xfrm>
            <a:off x="8108260" y="874244"/>
            <a:ext cx="2071480" cy="626252"/>
            <a:chOff x="0" y="0"/>
            <a:chExt cx="1344265" cy="406400"/>
          </a:xfrm>
        </p:grpSpPr>
        <p:sp>
          <p:nvSpPr>
            <p:cNvPr id="7" name="Freeform 7"/>
            <p:cNvSpPr/>
            <p:nvPr/>
          </p:nvSpPr>
          <p:spPr>
            <a:xfrm>
              <a:off x="0" y="0"/>
              <a:ext cx="1344265" cy="406400"/>
            </a:xfrm>
            <a:custGeom>
              <a:avLst/>
              <a:gdLst/>
              <a:ahLst/>
              <a:cxnLst/>
              <a:rect l="l" t="t" r="r" b="b"/>
              <a:pathLst>
                <a:path w="1344265" h="406400">
                  <a:moveTo>
                    <a:pt x="1141065" y="0"/>
                  </a:moveTo>
                  <a:cubicBezTo>
                    <a:pt x="1253290" y="0"/>
                    <a:pt x="1344265" y="90976"/>
                    <a:pt x="1344265" y="203200"/>
                  </a:cubicBezTo>
                  <a:cubicBezTo>
                    <a:pt x="1344265" y="315424"/>
                    <a:pt x="1253290" y="406400"/>
                    <a:pt x="1141065" y="406400"/>
                  </a:cubicBezTo>
                  <a:lnTo>
                    <a:pt x="203200" y="406400"/>
                  </a:lnTo>
                  <a:cubicBezTo>
                    <a:pt x="90976" y="406400"/>
                    <a:pt x="0" y="315424"/>
                    <a:pt x="0" y="203200"/>
                  </a:cubicBezTo>
                  <a:cubicBezTo>
                    <a:pt x="0" y="90976"/>
                    <a:pt x="90976" y="0"/>
                    <a:pt x="203200" y="0"/>
                  </a:cubicBezTo>
                  <a:close/>
                </a:path>
              </a:pathLst>
            </a:custGeom>
            <a:solidFill>
              <a:srgbClr val="DF4A4A"/>
            </a:solidFill>
          </p:spPr>
        </p:sp>
        <p:sp>
          <p:nvSpPr>
            <p:cNvPr id="8" name="TextBox 8"/>
            <p:cNvSpPr txBox="1"/>
            <p:nvPr/>
          </p:nvSpPr>
          <p:spPr>
            <a:xfrm>
              <a:off x="0" y="-38100"/>
              <a:ext cx="1344265" cy="444500"/>
            </a:xfrm>
            <a:prstGeom prst="rect">
              <a:avLst/>
            </a:prstGeom>
          </p:spPr>
          <p:txBody>
            <a:bodyPr lIns="50800" tIns="50800" rIns="50800" bIns="50800" rtlCol="0" anchor="ctr"/>
            <a:lstStyle/>
            <a:p>
              <a:pPr algn="ctr">
                <a:lnSpc>
                  <a:spcPts val="2520"/>
                </a:lnSpc>
              </a:pPr>
              <a:r>
                <a:rPr lang="en-US" sz="1800" b="1">
                  <a:solidFill>
                    <a:srgbClr val="FFFFFF"/>
                  </a:solidFill>
                  <a:latin typeface="TT Norms Bold"/>
                  <a:ea typeface="TT Norms Bold"/>
                  <a:cs typeface="TT Norms Bold"/>
                  <a:sym typeface="TT Norms Bold"/>
                </a:rPr>
                <a:t>Part Two</a:t>
              </a:r>
            </a:p>
          </p:txBody>
        </p:sp>
      </p:grpSp>
      <p:sp>
        <p:nvSpPr>
          <p:cNvPr id="9" name="TextBox 9"/>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10" name="TextBox 10"/>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8108260" y="874244"/>
            <a:ext cx="2071480" cy="626252"/>
            <a:chOff x="0" y="0"/>
            <a:chExt cx="1344265" cy="406400"/>
          </a:xfrm>
        </p:grpSpPr>
        <p:sp>
          <p:nvSpPr>
            <p:cNvPr id="3" name="Freeform 3"/>
            <p:cNvSpPr/>
            <p:nvPr/>
          </p:nvSpPr>
          <p:spPr>
            <a:xfrm>
              <a:off x="0" y="0"/>
              <a:ext cx="1344265" cy="406400"/>
            </a:xfrm>
            <a:custGeom>
              <a:avLst/>
              <a:gdLst/>
              <a:ahLst/>
              <a:cxnLst/>
              <a:rect l="l" t="t" r="r" b="b"/>
              <a:pathLst>
                <a:path w="1344265" h="406400">
                  <a:moveTo>
                    <a:pt x="1141065" y="0"/>
                  </a:moveTo>
                  <a:cubicBezTo>
                    <a:pt x="1253290" y="0"/>
                    <a:pt x="1344265" y="90976"/>
                    <a:pt x="1344265" y="203200"/>
                  </a:cubicBezTo>
                  <a:cubicBezTo>
                    <a:pt x="1344265" y="315424"/>
                    <a:pt x="1253290" y="406400"/>
                    <a:pt x="1141065" y="406400"/>
                  </a:cubicBezTo>
                  <a:lnTo>
                    <a:pt x="203200" y="406400"/>
                  </a:lnTo>
                  <a:cubicBezTo>
                    <a:pt x="90976" y="406400"/>
                    <a:pt x="0" y="315424"/>
                    <a:pt x="0" y="203200"/>
                  </a:cubicBezTo>
                  <a:cubicBezTo>
                    <a:pt x="0" y="90976"/>
                    <a:pt x="90976" y="0"/>
                    <a:pt x="203200" y="0"/>
                  </a:cubicBezTo>
                  <a:close/>
                </a:path>
              </a:pathLst>
            </a:custGeom>
            <a:solidFill>
              <a:srgbClr val="DF4A4A"/>
            </a:solidFill>
          </p:spPr>
        </p:sp>
        <p:sp>
          <p:nvSpPr>
            <p:cNvPr id="4" name="TextBox 4"/>
            <p:cNvSpPr txBox="1"/>
            <p:nvPr/>
          </p:nvSpPr>
          <p:spPr>
            <a:xfrm>
              <a:off x="0" y="-38100"/>
              <a:ext cx="1344265" cy="444500"/>
            </a:xfrm>
            <a:prstGeom prst="rect">
              <a:avLst/>
            </a:prstGeom>
          </p:spPr>
          <p:txBody>
            <a:bodyPr lIns="50800" tIns="50800" rIns="50800" bIns="50800" rtlCol="0" anchor="ctr"/>
            <a:lstStyle/>
            <a:p>
              <a:pPr algn="ctr">
                <a:lnSpc>
                  <a:spcPts val="2520"/>
                </a:lnSpc>
              </a:pPr>
              <a:r>
                <a:rPr lang="en-US" sz="1800" b="1">
                  <a:solidFill>
                    <a:srgbClr val="FFFFFF"/>
                  </a:solidFill>
                  <a:latin typeface="TT Norms Bold"/>
                  <a:ea typeface="TT Norms Bold"/>
                  <a:cs typeface="TT Norms Bold"/>
                  <a:sym typeface="TT Norms Bold"/>
                </a:rPr>
                <a:t>Part Three</a:t>
              </a:r>
            </a:p>
          </p:txBody>
        </p:sp>
      </p:grpSp>
      <p:sp>
        <p:nvSpPr>
          <p:cNvPr id="5" name="Freeform 5"/>
          <p:cNvSpPr/>
          <p:nvPr/>
        </p:nvSpPr>
        <p:spPr>
          <a:xfrm>
            <a:off x="11269657" y="3763457"/>
            <a:ext cx="6386319" cy="5170732"/>
          </a:xfrm>
          <a:custGeom>
            <a:avLst/>
            <a:gdLst/>
            <a:ahLst/>
            <a:cxnLst/>
            <a:rect l="l" t="t" r="r" b="b"/>
            <a:pathLst>
              <a:path w="6386319" h="5170732">
                <a:moveTo>
                  <a:pt x="0" y="0"/>
                </a:moveTo>
                <a:lnTo>
                  <a:pt x="6386319" y="0"/>
                </a:lnTo>
                <a:lnTo>
                  <a:pt x="6386319" y="5170732"/>
                </a:lnTo>
                <a:lnTo>
                  <a:pt x="0" y="5170732"/>
                </a:lnTo>
                <a:lnTo>
                  <a:pt x="0" y="0"/>
                </a:lnTo>
                <a:close/>
              </a:path>
            </a:pathLst>
          </a:custGeom>
          <a:blipFill>
            <a:blip r:embed="rId2"/>
            <a:stretch>
              <a:fillRect l="-59095" r="-61579" b="-9717"/>
            </a:stretch>
          </a:blipFill>
        </p:spPr>
      </p:sp>
      <p:sp>
        <p:nvSpPr>
          <p:cNvPr id="6" name="TextBox 6"/>
          <p:cNvSpPr txBox="1"/>
          <p:nvPr/>
        </p:nvSpPr>
        <p:spPr>
          <a:xfrm>
            <a:off x="3076935" y="2124842"/>
            <a:ext cx="12134130" cy="1026793"/>
          </a:xfrm>
          <a:prstGeom prst="rect">
            <a:avLst/>
          </a:prstGeom>
        </p:spPr>
        <p:txBody>
          <a:bodyPr lIns="0" tIns="0" rIns="0" bIns="0" rtlCol="0" anchor="t">
            <a:spAutoFit/>
          </a:bodyPr>
          <a:lstStyle/>
          <a:p>
            <a:pPr algn="ctr">
              <a:lnSpc>
                <a:spcPts val="7799"/>
              </a:lnSpc>
            </a:pPr>
            <a:r>
              <a:rPr lang="en-US" sz="7799" b="1" spc="-389">
                <a:solidFill>
                  <a:srgbClr val="000000"/>
                </a:solidFill>
                <a:latin typeface="TT Norms Bold"/>
                <a:ea typeface="TT Norms Bold"/>
                <a:cs typeface="TT Norms Bold"/>
                <a:sym typeface="TT Norms Bold"/>
              </a:rPr>
              <a:t>Data Collection</a:t>
            </a:r>
          </a:p>
        </p:txBody>
      </p:sp>
      <p:sp>
        <p:nvSpPr>
          <p:cNvPr id="7" name="TextBox 7"/>
          <p:cNvSpPr txBox="1"/>
          <p:nvPr/>
        </p:nvSpPr>
        <p:spPr>
          <a:xfrm>
            <a:off x="1028700" y="4153274"/>
            <a:ext cx="8115300" cy="4780915"/>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Canva Sans"/>
                <a:ea typeface="Canva Sans"/>
                <a:cs typeface="Canva Sans"/>
                <a:sym typeface="Canva Sans"/>
              </a:rPr>
              <a:t>We collected 800 images of various products, including both genuine and counterfeit items, from online marketplaces, retail stores, and manufacturer databases. This diverse dataset will train and test our system's machine learning models to accurately identify fake products.</a:t>
            </a:r>
          </a:p>
        </p:txBody>
      </p:sp>
      <p:sp>
        <p:nvSpPr>
          <p:cNvPr id="8" name="TextBox 8"/>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9" name="TextBox 9"/>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8108260" y="874244"/>
            <a:ext cx="2071480" cy="626252"/>
            <a:chOff x="0" y="0"/>
            <a:chExt cx="1344265" cy="406400"/>
          </a:xfrm>
        </p:grpSpPr>
        <p:sp>
          <p:nvSpPr>
            <p:cNvPr id="3" name="Freeform 3"/>
            <p:cNvSpPr/>
            <p:nvPr/>
          </p:nvSpPr>
          <p:spPr>
            <a:xfrm>
              <a:off x="0" y="0"/>
              <a:ext cx="1344265" cy="406400"/>
            </a:xfrm>
            <a:custGeom>
              <a:avLst/>
              <a:gdLst/>
              <a:ahLst/>
              <a:cxnLst/>
              <a:rect l="l" t="t" r="r" b="b"/>
              <a:pathLst>
                <a:path w="1344265" h="406400">
                  <a:moveTo>
                    <a:pt x="1141065" y="0"/>
                  </a:moveTo>
                  <a:cubicBezTo>
                    <a:pt x="1253290" y="0"/>
                    <a:pt x="1344265" y="90976"/>
                    <a:pt x="1344265" y="203200"/>
                  </a:cubicBezTo>
                  <a:cubicBezTo>
                    <a:pt x="1344265" y="315424"/>
                    <a:pt x="1253290" y="406400"/>
                    <a:pt x="1141065" y="406400"/>
                  </a:cubicBezTo>
                  <a:lnTo>
                    <a:pt x="203200" y="406400"/>
                  </a:lnTo>
                  <a:cubicBezTo>
                    <a:pt x="90976" y="406400"/>
                    <a:pt x="0" y="315424"/>
                    <a:pt x="0" y="203200"/>
                  </a:cubicBezTo>
                  <a:cubicBezTo>
                    <a:pt x="0" y="90976"/>
                    <a:pt x="90976" y="0"/>
                    <a:pt x="203200" y="0"/>
                  </a:cubicBezTo>
                  <a:close/>
                </a:path>
              </a:pathLst>
            </a:custGeom>
            <a:solidFill>
              <a:srgbClr val="DF4A4A"/>
            </a:solidFill>
          </p:spPr>
        </p:sp>
        <p:sp>
          <p:nvSpPr>
            <p:cNvPr id="4" name="TextBox 4"/>
            <p:cNvSpPr txBox="1"/>
            <p:nvPr/>
          </p:nvSpPr>
          <p:spPr>
            <a:xfrm>
              <a:off x="0" y="-38100"/>
              <a:ext cx="1344265" cy="444500"/>
            </a:xfrm>
            <a:prstGeom prst="rect">
              <a:avLst/>
            </a:prstGeom>
          </p:spPr>
          <p:txBody>
            <a:bodyPr lIns="50800" tIns="50800" rIns="50800" bIns="50800" rtlCol="0" anchor="ctr"/>
            <a:lstStyle/>
            <a:p>
              <a:pPr algn="ctr">
                <a:lnSpc>
                  <a:spcPts val="2520"/>
                </a:lnSpc>
              </a:pPr>
              <a:r>
                <a:rPr lang="en-US" sz="1800" b="1">
                  <a:solidFill>
                    <a:srgbClr val="FFFFFF"/>
                  </a:solidFill>
                  <a:latin typeface="TT Norms Bold"/>
                  <a:ea typeface="TT Norms Bold"/>
                  <a:cs typeface="TT Norms Bold"/>
                  <a:sym typeface="TT Norms Bold"/>
                </a:rPr>
                <a:t>Part Four</a:t>
              </a:r>
            </a:p>
          </p:txBody>
        </p:sp>
      </p:grpSp>
      <p:sp>
        <p:nvSpPr>
          <p:cNvPr id="5" name="Freeform 5"/>
          <p:cNvSpPr/>
          <p:nvPr/>
        </p:nvSpPr>
        <p:spPr>
          <a:xfrm>
            <a:off x="13648035" y="2956827"/>
            <a:ext cx="4559989" cy="3732090"/>
          </a:xfrm>
          <a:custGeom>
            <a:avLst/>
            <a:gdLst/>
            <a:ahLst/>
            <a:cxnLst/>
            <a:rect l="l" t="t" r="r" b="b"/>
            <a:pathLst>
              <a:path w="4559989" h="3732090">
                <a:moveTo>
                  <a:pt x="0" y="0"/>
                </a:moveTo>
                <a:lnTo>
                  <a:pt x="4559989" y="0"/>
                </a:lnTo>
                <a:lnTo>
                  <a:pt x="4559989" y="3732090"/>
                </a:lnTo>
                <a:lnTo>
                  <a:pt x="0" y="3732090"/>
                </a:lnTo>
                <a:lnTo>
                  <a:pt x="0" y="0"/>
                </a:lnTo>
                <a:close/>
              </a:path>
            </a:pathLst>
          </a:custGeom>
          <a:blipFill>
            <a:blip r:embed="rId2"/>
            <a:stretch>
              <a:fillRect l="-131960" t="-486572" r="-254616" b="-7942"/>
            </a:stretch>
          </a:blipFill>
        </p:spPr>
      </p:sp>
      <p:sp>
        <p:nvSpPr>
          <p:cNvPr id="6" name="Freeform 6"/>
          <p:cNvSpPr/>
          <p:nvPr/>
        </p:nvSpPr>
        <p:spPr>
          <a:xfrm>
            <a:off x="13857213" y="7054155"/>
            <a:ext cx="4141632" cy="2433388"/>
          </a:xfrm>
          <a:custGeom>
            <a:avLst/>
            <a:gdLst/>
            <a:ahLst/>
            <a:cxnLst/>
            <a:rect l="l" t="t" r="r" b="b"/>
            <a:pathLst>
              <a:path w="4141632" h="2433388">
                <a:moveTo>
                  <a:pt x="0" y="0"/>
                </a:moveTo>
                <a:lnTo>
                  <a:pt x="4141632" y="0"/>
                </a:lnTo>
                <a:lnTo>
                  <a:pt x="4141632" y="2433388"/>
                </a:lnTo>
                <a:lnTo>
                  <a:pt x="0" y="2433388"/>
                </a:lnTo>
                <a:lnTo>
                  <a:pt x="0" y="0"/>
                </a:lnTo>
                <a:close/>
              </a:path>
            </a:pathLst>
          </a:custGeom>
          <a:blipFill>
            <a:blip r:embed="rId3"/>
            <a:stretch>
              <a:fillRect b="-5433"/>
            </a:stretch>
          </a:blipFill>
        </p:spPr>
      </p:sp>
      <p:sp>
        <p:nvSpPr>
          <p:cNvPr id="7" name="TextBox 7"/>
          <p:cNvSpPr txBox="1"/>
          <p:nvPr/>
        </p:nvSpPr>
        <p:spPr>
          <a:xfrm>
            <a:off x="3076935" y="2379940"/>
            <a:ext cx="12134130" cy="1026793"/>
          </a:xfrm>
          <a:prstGeom prst="rect">
            <a:avLst/>
          </a:prstGeom>
        </p:spPr>
        <p:txBody>
          <a:bodyPr lIns="0" tIns="0" rIns="0" bIns="0" rtlCol="0" anchor="t">
            <a:spAutoFit/>
          </a:bodyPr>
          <a:lstStyle/>
          <a:p>
            <a:pPr algn="ctr">
              <a:lnSpc>
                <a:spcPts val="7799"/>
              </a:lnSpc>
            </a:pPr>
            <a:r>
              <a:rPr lang="en-US" sz="7799" b="1" spc="-389">
                <a:solidFill>
                  <a:srgbClr val="000000"/>
                </a:solidFill>
                <a:latin typeface="TT Norms Bold"/>
                <a:ea typeface="TT Norms Bold"/>
                <a:cs typeface="TT Norms Bold"/>
                <a:sym typeface="TT Norms Bold"/>
              </a:rPr>
              <a:t>Data Annotations</a:t>
            </a:r>
          </a:p>
        </p:txBody>
      </p:sp>
      <p:sp>
        <p:nvSpPr>
          <p:cNvPr id="8" name="TextBox 8"/>
          <p:cNvSpPr txBox="1"/>
          <p:nvPr/>
        </p:nvSpPr>
        <p:spPr>
          <a:xfrm>
            <a:off x="1028700" y="4378283"/>
            <a:ext cx="12473962" cy="4780915"/>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Canva Sans"/>
                <a:ea typeface="Canva Sans"/>
                <a:cs typeface="Canva Sans"/>
                <a:sym typeface="Canva Sans"/>
              </a:rPr>
              <a:t>Each of the 800 images in our dataset has been meticulously annotated to distinguish between genuine and counterfeit products. Annotations include labels indicating authenticity, product category, and specific features to aid in recognition. This detailed labeling enhances the accuracy of our machine learning models by providing them with precise data to learn from, ensuring the system can effectively identify fake products.</a:t>
            </a:r>
          </a:p>
        </p:txBody>
      </p:sp>
      <p:sp>
        <p:nvSpPr>
          <p:cNvPr id="9" name="TextBox 9"/>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10" name="TextBox 10"/>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8108260" y="874244"/>
            <a:ext cx="2071480" cy="626252"/>
            <a:chOff x="0" y="0"/>
            <a:chExt cx="1344265" cy="406400"/>
          </a:xfrm>
        </p:grpSpPr>
        <p:sp>
          <p:nvSpPr>
            <p:cNvPr id="3" name="Freeform 3"/>
            <p:cNvSpPr/>
            <p:nvPr/>
          </p:nvSpPr>
          <p:spPr>
            <a:xfrm>
              <a:off x="0" y="0"/>
              <a:ext cx="1344265" cy="406400"/>
            </a:xfrm>
            <a:custGeom>
              <a:avLst/>
              <a:gdLst/>
              <a:ahLst/>
              <a:cxnLst/>
              <a:rect l="l" t="t" r="r" b="b"/>
              <a:pathLst>
                <a:path w="1344265" h="406400">
                  <a:moveTo>
                    <a:pt x="1141065" y="0"/>
                  </a:moveTo>
                  <a:cubicBezTo>
                    <a:pt x="1253290" y="0"/>
                    <a:pt x="1344265" y="90976"/>
                    <a:pt x="1344265" y="203200"/>
                  </a:cubicBezTo>
                  <a:cubicBezTo>
                    <a:pt x="1344265" y="315424"/>
                    <a:pt x="1253290" y="406400"/>
                    <a:pt x="1141065" y="406400"/>
                  </a:cubicBezTo>
                  <a:lnTo>
                    <a:pt x="203200" y="406400"/>
                  </a:lnTo>
                  <a:cubicBezTo>
                    <a:pt x="90976" y="406400"/>
                    <a:pt x="0" y="315424"/>
                    <a:pt x="0" y="203200"/>
                  </a:cubicBezTo>
                  <a:cubicBezTo>
                    <a:pt x="0" y="90976"/>
                    <a:pt x="90976" y="0"/>
                    <a:pt x="203200" y="0"/>
                  </a:cubicBezTo>
                  <a:close/>
                </a:path>
              </a:pathLst>
            </a:custGeom>
            <a:solidFill>
              <a:srgbClr val="DF4A4A"/>
            </a:solidFill>
          </p:spPr>
        </p:sp>
        <p:sp>
          <p:nvSpPr>
            <p:cNvPr id="4" name="TextBox 4"/>
            <p:cNvSpPr txBox="1"/>
            <p:nvPr/>
          </p:nvSpPr>
          <p:spPr>
            <a:xfrm>
              <a:off x="0" y="-38100"/>
              <a:ext cx="1344265" cy="444500"/>
            </a:xfrm>
            <a:prstGeom prst="rect">
              <a:avLst/>
            </a:prstGeom>
          </p:spPr>
          <p:txBody>
            <a:bodyPr lIns="50800" tIns="50800" rIns="50800" bIns="50800" rtlCol="0" anchor="ctr"/>
            <a:lstStyle/>
            <a:p>
              <a:pPr algn="ctr">
                <a:lnSpc>
                  <a:spcPts val="2520"/>
                </a:lnSpc>
              </a:pPr>
              <a:r>
                <a:rPr lang="en-US" sz="1800" b="1">
                  <a:solidFill>
                    <a:srgbClr val="FFFFFF"/>
                  </a:solidFill>
                  <a:latin typeface="TT Norms Bold"/>
                  <a:ea typeface="TT Norms Bold"/>
                  <a:cs typeface="TT Norms Bold"/>
                  <a:sym typeface="TT Norms Bold"/>
                </a:rPr>
                <a:t>Part Five</a:t>
              </a:r>
            </a:p>
          </p:txBody>
        </p:sp>
      </p:grpSp>
      <p:sp>
        <p:nvSpPr>
          <p:cNvPr id="5" name="Freeform 5"/>
          <p:cNvSpPr/>
          <p:nvPr/>
        </p:nvSpPr>
        <p:spPr>
          <a:xfrm>
            <a:off x="9752749" y="4444958"/>
            <a:ext cx="8152819" cy="3171673"/>
          </a:xfrm>
          <a:custGeom>
            <a:avLst/>
            <a:gdLst/>
            <a:ahLst/>
            <a:cxnLst/>
            <a:rect l="l" t="t" r="r" b="b"/>
            <a:pathLst>
              <a:path w="8152819" h="3171673">
                <a:moveTo>
                  <a:pt x="0" y="0"/>
                </a:moveTo>
                <a:lnTo>
                  <a:pt x="8152819" y="0"/>
                </a:lnTo>
                <a:lnTo>
                  <a:pt x="8152819" y="3171672"/>
                </a:lnTo>
                <a:lnTo>
                  <a:pt x="0" y="3171672"/>
                </a:lnTo>
                <a:lnTo>
                  <a:pt x="0" y="0"/>
                </a:lnTo>
                <a:close/>
              </a:path>
            </a:pathLst>
          </a:custGeom>
          <a:blipFill>
            <a:blip r:embed="rId2"/>
            <a:stretch>
              <a:fillRect l="-6708" t="-16237" r="-6199" b="-14326"/>
            </a:stretch>
          </a:blipFill>
        </p:spPr>
      </p:sp>
      <p:sp>
        <p:nvSpPr>
          <p:cNvPr id="6" name="TextBox 6"/>
          <p:cNvSpPr txBox="1"/>
          <p:nvPr/>
        </p:nvSpPr>
        <p:spPr>
          <a:xfrm>
            <a:off x="3076935" y="2379940"/>
            <a:ext cx="12134130" cy="1026793"/>
          </a:xfrm>
          <a:prstGeom prst="rect">
            <a:avLst/>
          </a:prstGeom>
        </p:spPr>
        <p:txBody>
          <a:bodyPr lIns="0" tIns="0" rIns="0" bIns="0" rtlCol="0" anchor="t">
            <a:spAutoFit/>
          </a:bodyPr>
          <a:lstStyle/>
          <a:p>
            <a:pPr algn="ctr">
              <a:lnSpc>
                <a:spcPts val="7799"/>
              </a:lnSpc>
            </a:pPr>
            <a:r>
              <a:rPr lang="en-US" sz="7799" b="1" spc="-389">
                <a:solidFill>
                  <a:srgbClr val="000000"/>
                </a:solidFill>
                <a:latin typeface="TT Norms Bold"/>
                <a:ea typeface="TT Norms Bold"/>
                <a:cs typeface="TT Norms Bold"/>
                <a:sym typeface="TT Norms Bold"/>
              </a:rPr>
              <a:t>Data Splitting</a:t>
            </a:r>
          </a:p>
        </p:txBody>
      </p:sp>
      <p:sp>
        <p:nvSpPr>
          <p:cNvPr id="7" name="TextBox 7"/>
          <p:cNvSpPr txBox="1"/>
          <p:nvPr/>
        </p:nvSpPr>
        <p:spPr>
          <a:xfrm>
            <a:off x="1028700" y="4338221"/>
            <a:ext cx="7963451" cy="3027141"/>
          </a:xfrm>
          <a:prstGeom prst="rect">
            <a:avLst/>
          </a:prstGeom>
        </p:spPr>
        <p:txBody>
          <a:bodyPr lIns="0" tIns="0" rIns="0" bIns="0" rtlCol="0" anchor="t">
            <a:spAutoFit/>
          </a:bodyPr>
          <a:lstStyle/>
          <a:p>
            <a:pPr marL="0" lvl="0" indent="0" algn="l">
              <a:lnSpc>
                <a:spcPts val="4824"/>
              </a:lnSpc>
              <a:spcBef>
                <a:spcPct val="0"/>
              </a:spcBef>
            </a:pPr>
            <a:r>
              <a:rPr lang="en-US" sz="3446">
                <a:solidFill>
                  <a:srgbClr val="000000"/>
                </a:solidFill>
                <a:latin typeface="Canva Sans"/>
                <a:ea typeface="Canva Sans"/>
                <a:cs typeface="Canva Sans"/>
                <a:sym typeface="Canva Sans"/>
              </a:rPr>
              <a:t>The dataset of 800 images is divided into 700 for training, 50 for testing, and 50 for validation. This split ensures effective model training and accurate performance evaluation.</a:t>
            </a:r>
          </a:p>
        </p:txBody>
      </p:sp>
      <p:sp>
        <p:nvSpPr>
          <p:cNvPr id="8" name="TextBox 8"/>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9" name="TextBox 9"/>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8108260" y="874244"/>
            <a:ext cx="2071480" cy="626252"/>
            <a:chOff x="0" y="0"/>
            <a:chExt cx="1344265" cy="406400"/>
          </a:xfrm>
        </p:grpSpPr>
        <p:sp>
          <p:nvSpPr>
            <p:cNvPr id="3" name="Freeform 3"/>
            <p:cNvSpPr/>
            <p:nvPr/>
          </p:nvSpPr>
          <p:spPr>
            <a:xfrm>
              <a:off x="0" y="0"/>
              <a:ext cx="1344265" cy="406400"/>
            </a:xfrm>
            <a:custGeom>
              <a:avLst/>
              <a:gdLst/>
              <a:ahLst/>
              <a:cxnLst/>
              <a:rect l="l" t="t" r="r" b="b"/>
              <a:pathLst>
                <a:path w="1344265" h="406400">
                  <a:moveTo>
                    <a:pt x="1141065" y="0"/>
                  </a:moveTo>
                  <a:cubicBezTo>
                    <a:pt x="1253290" y="0"/>
                    <a:pt x="1344265" y="90976"/>
                    <a:pt x="1344265" y="203200"/>
                  </a:cubicBezTo>
                  <a:cubicBezTo>
                    <a:pt x="1344265" y="315424"/>
                    <a:pt x="1253290" y="406400"/>
                    <a:pt x="1141065" y="406400"/>
                  </a:cubicBezTo>
                  <a:lnTo>
                    <a:pt x="203200" y="406400"/>
                  </a:lnTo>
                  <a:cubicBezTo>
                    <a:pt x="90976" y="406400"/>
                    <a:pt x="0" y="315424"/>
                    <a:pt x="0" y="203200"/>
                  </a:cubicBezTo>
                  <a:cubicBezTo>
                    <a:pt x="0" y="90976"/>
                    <a:pt x="90976" y="0"/>
                    <a:pt x="203200" y="0"/>
                  </a:cubicBezTo>
                  <a:close/>
                </a:path>
              </a:pathLst>
            </a:custGeom>
            <a:solidFill>
              <a:srgbClr val="DF4A4A"/>
            </a:solidFill>
          </p:spPr>
        </p:sp>
        <p:sp>
          <p:nvSpPr>
            <p:cNvPr id="4" name="TextBox 4"/>
            <p:cNvSpPr txBox="1"/>
            <p:nvPr/>
          </p:nvSpPr>
          <p:spPr>
            <a:xfrm>
              <a:off x="0" y="-38100"/>
              <a:ext cx="1344265" cy="444500"/>
            </a:xfrm>
            <a:prstGeom prst="rect">
              <a:avLst/>
            </a:prstGeom>
          </p:spPr>
          <p:txBody>
            <a:bodyPr lIns="50800" tIns="50800" rIns="50800" bIns="50800" rtlCol="0" anchor="ctr"/>
            <a:lstStyle/>
            <a:p>
              <a:pPr algn="ctr">
                <a:lnSpc>
                  <a:spcPts val="2520"/>
                </a:lnSpc>
              </a:pPr>
              <a:r>
                <a:rPr lang="en-US" sz="1800" b="1">
                  <a:solidFill>
                    <a:srgbClr val="FFFFFF"/>
                  </a:solidFill>
                  <a:latin typeface="TT Norms Bold"/>
                  <a:ea typeface="TT Norms Bold"/>
                  <a:cs typeface="TT Norms Bold"/>
                  <a:sym typeface="TT Norms Bold"/>
                </a:rPr>
                <a:t>Part Six</a:t>
              </a:r>
            </a:p>
          </p:txBody>
        </p:sp>
      </p:grpSp>
      <p:sp>
        <p:nvSpPr>
          <p:cNvPr id="5" name="Freeform 5"/>
          <p:cNvSpPr/>
          <p:nvPr/>
        </p:nvSpPr>
        <p:spPr>
          <a:xfrm>
            <a:off x="11711793" y="4816433"/>
            <a:ext cx="5585026" cy="3247974"/>
          </a:xfrm>
          <a:custGeom>
            <a:avLst/>
            <a:gdLst/>
            <a:ahLst/>
            <a:cxnLst/>
            <a:rect l="l" t="t" r="r" b="b"/>
            <a:pathLst>
              <a:path w="5585026" h="3247974">
                <a:moveTo>
                  <a:pt x="0" y="0"/>
                </a:moveTo>
                <a:lnTo>
                  <a:pt x="5585026" y="0"/>
                </a:lnTo>
                <a:lnTo>
                  <a:pt x="5585026" y="3247974"/>
                </a:lnTo>
                <a:lnTo>
                  <a:pt x="0" y="3247974"/>
                </a:lnTo>
                <a:lnTo>
                  <a:pt x="0" y="0"/>
                </a:lnTo>
                <a:close/>
              </a:path>
            </a:pathLst>
          </a:custGeom>
          <a:blipFill>
            <a:blip r:embed="rId2"/>
            <a:stretch>
              <a:fillRect l="-25392" t="-18565" r="-30366" b="-22046"/>
            </a:stretch>
          </a:blipFill>
        </p:spPr>
      </p:sp>
      <p:sp>
        <p:nvSpPr>
          <p:cNvPr id="6" name="TextBox 6"/>
          <p:cNvSpPr txBox="1"/>
          <p:nvPr/>
        </p:nvSpPr>
        <p:spPr>
          <a:xfrm>
            <a:off x="3076935" y="2379940"/>
            <a:ext cx="12134130" cy="1026793"/>
          </a:xfrm>
          <a:prstGeom prst="rect">
            <a:avLst/>
          </a:prstGeom>
        </p:spPr>
        <p:txBody>
          <a:bodyPr lIns="0" tIns="0" rIns="0" bIns="0" rtlCol="0" anchor="t">
            <a:spAutoFit/>
          </a:bodyPr>
          <a:lstStyle/>
          <a:p>
            <a:pPr algn="ctr">
              <a:lnSpc>
                <a:spcPts val="7799"/>
              </a:lnSpc>
            </a:pPr>
            <a:r>
              <a:rPr lang="en-US" sz="7799" b="1" spc="-389">
                <a:solidFill>
                  <a:srgbClr val="000000"/>
                </a:solidFill>
                <a:latin typeface="TT Norms Bold"/>
                <a:ea typeface="TT Norms Bold"/>
                <a:cs typeface="TT Norms Bold"/>
                <a:sym typeface="TT Norms Bold"/>
              </a:rPr>
              <a:t>Model Selection</a:t>
            </a:r>
          </a:p>
        </p:txBody>
      </p:sp>
      <p:sp>
        <p:nvSpPr>
          <p:cNvPr id="7" name="TextBox 7"/>
          <p:cNvSpPr txBox="1"/>
          <p:nvPr/>
        </p:nvSpPr>
        <p:spPr>
          <a:xfrm>
            <a:off x="1028700" y="4347746"/>
            <a:ext cx="9770021" cy="4292790"/>
          </a:xfrm>
          <a:prstGeom prst="rect">
            <a:avLst/>
          </a:prstGeom>
        </p:spPr>
        <p:txBody>
          <a:bodyPr lIns="0" tIns="0" rIns="0" bIns="0" rtlCol="0" anchor="t">
            <a:spAutoFit/>
          </a:bodyPr>
          <a:lstStyle/>
          <a:p>
            <a:pPr marL="0" lvl="0" indent="0" algn="l">
              <a:lnSpc>
                <a:spcPts val="4889"/>
              </a:lnSpc>
              <a:spcBef>
                <a:spcPct val="0"/>
              </a:spcBef>
            </a:pPr>
            <a:r>
              <a:rPr lang="en-US" sz="3492">
                <a:solidFill>
                  <a:srgbClr val="000000"/>
                </a:solidFill>
                <a:latin typeface="Canva Sans"/>
                <a:ea typeface="Canva Sans"/>
                <a:cs typeface="Canva Sans"/>
                <a:sym typeface="Canva Sans"/>
              </a:rPr>
              <a:t>For the "FE ELSLEM" system, we selected the YOLOv8 model due to its state-of-the-art performance in image recognition tasks. YOLOv8 is known for its speed and accuracy in detecting objects and identifying patterns, making it ideal for distinguishing between genuine and counterfeit products.</a:t>
            </a:r>
          </a:p>
        </p:txBody>
      </p:sp>
      <p:sp>
        <p:nvSpPr>
          <p:cNvPr id="8" name="TextBox 8"/>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9" name="TextBox 9"/>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8108260" y="874244"/>
            <a:ext cx="2071480" cy="626252"/>
            <a:chOff x="0" y="0"/>
            <a:chExt cx="1344265" cy="406400"/>
          </a:xfrm>
        </p:grpSpPr>
        <p:sp>
          <p:nvSpPr>
            <p:cNvPr id="3" name="Freeform 3"/>
            <p:cNvSpPr/>
            <p:nvPr/>
          </p:nvSpPr>
          <p:spPr>
            <a:xfrm>
              <a:off x="0" y="0"/>
              <a:ext cx="1344265" cy="406400"/>
            </a:xfrm>
            <a:custGeom>
              <a:avLst/>
              <a:gdLst/>
              <a:ahLst/>
              <a:cxnLst/>
              <a:rect l="l" t="t" r="r" b="b"/>
              <a:pathLst>
                <a:path w="1344265" h="406400">
                  <a:moveTo>
                    <a:pt x="1141065" y="0"/>
                  </a:moveTo>
                  <a:cubicBezTo>
                    <a:pt x="1253290" y="0"/>
                    <a:pt x="1344265" y="90976"/>
                    <a:pt x="1344265" y="203200"/>
                  </a:cubicBezTo>
                  <a:cubicBezTo>
                    <a:pt x="1344265" y="315424"/>
                    <a:pt x="1253290" y="406400"/>
                    <a:pt x="1141065" y="406400"/>
                  </a:cubicBezTo>
                  <a:lnTo>
                    <a:pt x="203200" y="406400"/>
                  </a:lnTo>
                  <a:cubicBezTo>
                    <a:pt x="90976" y="406400"/>
                    <a:pt x="0" y="315424"/>
                    <a:pt x="0" y="203200"/>
                  </a:cubicBezTo>
                  <a:cubicBezTo>
                    <a:pt x="0" y="90976"/>
                    <a:pt x="90976" y="0"/>
                    <a:pt x="203200" y="0"/>
                  </a:cubicBezTo>
                  <a:close/>
                </a:path>
              </a:pathLst>
            </a:custGeom>
            <a:solidFill>
              <a:srgbClr val="DF4A4A"/>
            </a:solidFill>
          </p:spPr>
        </p:sp>
        <p:sp>
          <p:nvSpPr>
            <p:cNvPr id="4" name="TextBox 4"/>
            <p:cNvSpPr txBox="1"/>
            <p:nvPr/>
          </p:nvSpPr>
          <p:spPr>
            <a:xfrm>
              <a:off x="0" y="-38100"/>
              <a:ext cx="1344265" cy="444500"/>
            </a:xfrm>
            <a:prstGeom prst="rect">
              <a:avLst/>
            </a:prstGeom>
          </p:spPr>
          <p:txBody>
            <a:bodyPr lIns="50800" tIns="50800" rIns="50800" bIns="50800" rtlCol="0" anchor="ctr"/>
            <a:lstStyle/>
            <a:p>
              <a:pPr algn="ctr">
                <a:lnSpc>
                  <a:spcPts val="2520"/>
                </a:lnSpc>
              </a:pPr>
              <a:r>
                <a:rPr lang="en-US" sz="1800" b="1">
                  <a:solidFill>
                    <a:srgbClr val="FFFFFF"/>
                  </a:solidFill>
                  <a:latin typeface="TT Norms Bold"/>
                  <a:ea typeface="TT Norms Bold"/>
                  <a:cs typeface="TT Norms Bold"/>
                  <a:sym typeface="TT Norms Bold"/>
                </a:rPr>
                <a:t>Part Seven</a:t>
              </a:r>
            </a:p>
          </p:txBody>
        </p:sp>
      </p:grpSp>
      <p:sp>
        <p:nvSpPr>
          <p:cNvPr id="5" name="Freeform 5"/>
          <p:cNvSpPr/>
          <p:nvPr/>
        </p:nvSpPr>
        <p:spPr>
          <a:xfrm>
            <a:off x="11711793" y="4816433"/>
            <a:ext cx="5585026" cy="3247974"/>
          </a:xfrm>
          <a:custGeom>
            <a:avLst/>
            <a:gdLst/>
            <a:ahLst/>
            <a:cxnLst/>
            <a:rect l="l" t="t" r="r" b="b"/>
            <a:pathLst>
              <a:path w="5585026" h="3247974">
                <a:moveTo>
                  <a:pt x="0" y="0"/>
                </a:moveTo>
                <a:lnTo>
                  <a:pt x="5585026" y="0"/>
                </a:lnTo>
                <a:lnTo>
                  <a:pt x="5585026" y="3247974"/>
                </a:lnTo>
                <a:lnTo>
                  <a:pt x="0" y="3247974"/>
                </a:lnTo>
                <a:lnTo>
                  <a:pt x="0" y="0"/>
                </a:lnTo>
                <a:close/>
              </a:path>
            </a:pathLst>
          </a:custGeom>
          <a:blipFill>
            <a:blip r:embed="rId2"/>
            <a:stretch>
              <a:fillRect l="-25392" t="-18565" r="-30366" b="-22046"/>
            </a:stretch>
          </a:blipFill>
        </p:spPr>
      </p:sp>
      <p:sp>
        <p:nvSpPr>
          <p:cNvPr id="6" name="TextBox 6"/>
          <p:cNvSpPr txBox="1"/>
          <p:nvPr/>
        </p:nvSpPr>
        <p:spPr>
          <a:xfrm>
            <a:off x="3076935" y="2379940"/>
            <a:ext cx="12134130" cy="1026793"/>
          </a:xfrm>
          <a:prstGeom prst="rect">
            <a:avLst/>
          </a:prstGeom>
        </p:spPr>
        <p:txBody>
          <a:bodyPr lIns="0" tIns="0" rIns="0" bIns="0" rtlCol="0" anchor="t">
            <a:spAutoFit/>
          </a:bodyPr>
          <a:lstStyle/>
          <a:p>
            <a:pPr algn="ctr">
              <a:lnSpc>
                <a:spcPts val="7799"/>
              </a:lnSpc>
            </a:pPr>
            <a:r>
              <a:rPr lang="en-US" sz="7799" b="1" spc="-389">
                <a:solidFill>
                  <a:srgbClr val="000000"/>
                </a:solidFill>
                <a:latin typeface="TT Norms Bold"/>
                <a:ea typeface="TT Norms Bold"/>
                <a:cs typeface="TT Norms Bold"/>
                <a:sym typeface="TT Norms Bold"/>
              </a:rPr>
              <a:t>YOLOV8</a:t>
            </a:r>
          </a:p>
        </p:txBody>
      </p:sp>
      <p:sp>
        <p:nvSpPr>
          <p:cNvPr id="7" name="TextBox 7"/>
          <p:cNvSpPr txBox="1"/>
          <p:nvPr/>
        </p:nvSpPr>
        <p:spPr>
          <a:xfrm>
            <a:off x="1028700" y="4073483"/>
            <a:ext cx="9770021" cy="4921443"/>
          </a:xfrm>
          <a:prstGeom prst="rect">
            <a:avLst/>
          </a:prstGeom>
        </p:spPr>
        <p:txBody>
          <a:bodyPr lIns="0" tIns="0" rIns="0" bIns="0" rtlCol="0" anchor="t">
            <a:spAutoFit/>
          </a:bodyPr>
          <a:lstStyle/>
          <a:p>
            <a:pPr algn="l">
              <a:lnSpc>
                <a:spcPts val="4889"/>
              </a:lnSpc>
            </a:pPr>
            <a:r>
              <a:rPr lang="en-US" sz="3492" b="1">
                <a:solidFill>
                  <a:srgbClr val="000000"/>
                </a:solidFill>
                <a:latin typeface="Canva Sans Bold"/>
                <a:ea typeface="Canva Sans Bold"/>
                <a:cs typeface="Canva Sans Bold"/>
                <a:sym typeface="Canva Sans Bold"/>
              </a:rPr>
              <a:t>What is YOLOv8?</a:t>
            </a:r>
          </a:p>
          <a:p>
            <a:pPr algn="l">
              <a:lnSpc>
                <a:spcPts val="4889"/>
              </a:lnSpc>
            </a:pPr>
            <a:endParaRPr lang="en-US" sz="3492" b="1">
              <a:solidFill>
                <a:srgbClr val="000000"/>
              </a:solidFill>
              <a:latin typeface="Canva Sans Bold"/>
              <a:ea typeface="Canva Sans Bold"/>
              <a:cs typeface="Canva Sans Bold"/>
              <a:sym typeface="Canva Sans Bold"/>
            </a:endParaRPr>
          </a:p>
          <a:p>
            <a:pPr marL="754007" lvl="1" indent="-377004" algn="l">
              <a:lnSpc>
                <a:spcPts val="4889"/>
              </a:lnSpc>
              <a:buFont typeface="Arial"/>
              <a:buChar char="•"/>
            </a:pPr>
            <a:r>
              <a:rPr lang="en-US" sz="3492">
                <a:solidFill>
                  <a:srgbClr val="000000"/>
                </a:solidFill>
                <a:latin typeface="Canva Sans"/>
                <a:ea typeface="Canva Sans"/>
                <a:cs typeface="Canva Sans"/>
                <a:sym typeface="Canva Sans"/>
              </a:rPr>
              <a:t>A state-of-the-art object detection model.</a:t>
            </a:r>
          </a:p>
          <a:p>
            <a:pPr marL="754007" lvl="1" indent="-377004" algn="l">
              <a:lnSpc>
                <a:spcPts val="4889"/>
              </a:lnSpc>
              <a:buFont typeface="Arial"/>
              <a:buChar char="•"/>
            </a:pPr>
            <a:r>
              <a:rPr lang="en-US" sz="3492">
                <a:solidFill>
                  <a:srgbClr val="000000"/>
                </a:solidFill>
                <a:latin typeface="Canva Sans"/>
                <a:ea typeface="Canva Sans"/>
                <a:cs typeface="Canva Sans"/>
                <a:sym typeface="Canva Sans"/>
              </a:rPr>
              <a:t>Known for its speed and real-time processing capabilities.</a:t>
            </a:r>
          </a:p>
          <a:p>
            <a:pPr marL="754007" lvl="1" indent="-377004" algn="l">
              <a:lnSpc>
                <a:spcPts val="4889"/>
              </a:lnSpc>
              <a:spcBef>
                <a:spcPct val="0"/>
              </a:spcBef>
              <a:buFont typeface="Arial"/>
              <a:buChar char="•"/>
            </a:pPr>
            <a:r>
              <a:rPr lang="en-US" sz="3492">
                <a:solidFill>
                  <a:srgbClr val="000000"/>
                </a:solidFill>
                <a:latin typeface="Canva Sans"/>
                <a:ea typeface="Canva Sans"/>
                <a:cs typeface="Canva Sans"/>
                <a:sym typeface="Canva Sans"/>
              </a:rPr>
              <a:t>Provides high accuracy in detecting and classifying objects in images.</a:t>
            </a:r>
          </a:p>
          <a:p>
            <a:pPr marL="0" lvl="0" indent="0" algn="l">
              <a:lnSpc>
                <a:spcPts val="4889"/>
              </a:lnSpc>
              <a:spcBef>
                <a:spcPct val="0"/>
              </a:spcBef>
            </a:pPr>
            <a:endParaRPr lang="en-US" sz="3492">
              <a:solidFill>
                <a:srgbClr val="000000"/>
              </a:solidFill>
              <a:latin typeface="Canva Sans"/>
              <a:ea typeface="Canva Sans"/>
              <a:cs typeface="Canva Sans"/>
              <a:sym typeface="Canva Sans"/>
            </a:endParaRPr>
          </a:p>
        </p:txBody>
      </p:sp>
      <p:sp>
        <p:nvSpPr>
          <p:cNvPr id="8" name="TextBox 8"/>
          <p:cNvSpPr txBox="1"/>
          <p:nvPr/>
        </p:nvSpPr>
        <p:spPr>
          <a:xfrm>
            <a:off x="12581753" y="874247"/>
            <a:ext cx="6692552" cy="313124"/>
          </a:xfrm>
          <a:prstGeom prst="rect">
            <a:avLst/>
          </a:prstGeom>
        </p:spPr>
        <p:txBody>
          <a:bodyPr lIns="0" tIns="0" rIns="0" bIns="0" rtlCol="0" anchor="t">
            <a:spAutoFit/>
          </a:bodyPr>
          <a:lstStyle/>
          <a:p>
            <a:pPr algn="ctr">
              <a:lnSpc>
                <a:spcPts val="2429"/>
              </a:lnSpc>
            </a:pPr>
            <a:r>
              <a:rPr lang="en-US" sz="2429" b="1" spc="-121">
                <a:solidFill>
                  <a:srgbClr val="000000"/>
                </a:solidFill>
                <a:latin typeface="TT Norms Bold"/>
                <a:ea typeface="TT Norms Bold"/>
                <a:cs typeface="TT Norms Bold"/>
                <a:sym typeface="TT Norms Bold"/>
              </a:rPr>
              <a:t>Fake products recognition System</a:t>
            </a:r>
          </a:p>
        </p:txBody>
      </p:sp>
      <p:sp>
        <p:nvSpPr>
          <p:cNvPr id="9" name="TextBox 9"/>
          <p:cNvSpPr txBox="1"/>
          <p:nvPr/>
        </p:nvSpPr>
        <p:spPr>
          <a:xfrm>
            <a:off x="14185415" y="441653"/>
            <a:ext cx="3111404" cy="375443"/>
          </a:xfrm>
          <a:prstGeom prst="rect">
            <a:avLst/>
          </a:prstGeom>
        </p:spPr>
        <p:txBody>
          <a:bodyPr lIns="0" tIns="0" rIns="0" bIns="0" rtlCol="0" anchor="t">
            <a:spAutoFit/>
          </a:bodyPr>
          <a:lstStyle/>
          <a:p>
            <a:pPr algn="ctr">
              <a:lnSpc>
                <a:spcPts val="2784"/>
              </a:lnSpc>
            </a:pPr>
            <a:r>
              <a:rPr lang="en-US" sz="2784">
                <a:solidFill>
                  <a:srgbClr val="FF5757"/>
                </a:solidFill>
                <a:latin typeface="Mistrully"/>
                <a:ea typeface="Mistrully"/>
                <a:cs typeface="Mistrully"/>
                <a:sym typeface="Mistrully"/>
              </a:rPr>
              <a:t>“FE ELSALEM”</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570</Words>
  <Application>Microsoft Office PowerPoint</Application>
  <PresentationFormat>Custom</PresentationFormat>
  <Paragraphs>99</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Mistrully</vt:lpstr>
      <vt:lpstr>Arial</vt:lpstr>
      <vt:lpstr>Calibri</vt:lpstr>
      <vt:lpstr>Canva Sans Bold</vt:lpstr>
      <vt:lpstr>TT Norms Bold</vt:lpstr>
      <vt:lpstr>TT Fors</vt:lpstr>
      <vt:lpstr>Canva Sans</vt:lpstr>
      <vt:lpstr>TT Fors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Fel saLem</dc:title>
  <cp:lastModifiedBy>محمد احمد عبدالمعطى محمد عمار</cp:lastModifiedBy>
  <cp:revision>3</cp:revision>
  <dcterms:created xsi:type="dcterms:W3CDTF">2006-08-16T00:00:00Z</dcterms:created>
  <dcterms:modified xsi:type="dcterms:W3CDTF">2024-10-31T16:12:58Z</dcterms:modified>
  <dc:identifier>DAGMy5zubY4</dc:identifier>
</cp:coreProperties>
</file>